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81" r:id="rId4"/>
    <p:sldId id="307" r:id="rId5"/>
    <p:sldId id="284" r:id="rId6"/>
    <p:sldId id="299" r:id="rId7"/>
    <p:sldId id="282" r:id="rId8"/>
    <p:sldId id="308" r:id="rId9"/>
    <p:sldId id="302" r:id="rId10"/>
    <p:sldId id="290" r:id="rId11"/>
    <p:sldId id="283" r:id="rId12"/>
    <p:sldId id="301" r:id="rId13"/>
    <p:sldId id="303" r:id="rId14"/>
    <p:sldId id="292" r:id="rId15"/>
    <p:sldId id="285" r:id="rId16"/>
    <p:sldId id="309" r:id="rId17"/>
    <p:sldId id="291" r:id="rId18"/>
    <p:sldId id="286" r:id="rId19"/>
    <p:sldId id="287" r:id="rId20"/>
    <p:sldId id="304" r:id="rId21"/>
    <p:sldId id="310" r:id="rId22"/>
    <p:sldId id="288" r:id="rId23"/>
    <p:sldId id="294" r:id="rId24"/>
    <p:sldId id="311" r:id="rId25"/>
    <p:sldId id="289" r:id="rId26"/>
    <p:sldId id="296" r:id="rId27"/>
    <p:sldId id="297" r:id="rId28"/>
    <p:sldId id="312" r:id="rId29"/>
    <p:sldId id="295" r:id="rId30"/>
    <p:sldId id="298" r:id="rId31"/>
  </p:sldIdLst>
  <p:sldSz cx="12192000" cy="6858000"/>
  <p:notesSz cx="7086600" cy="102235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光司 寺西" initials="光司" lastIdx="3" clrIdx="0">
    <p:extLst>
      <p:ext uri="{19B8F6BF-5375-455C-9EA6-DF929625EA0E}">
        <p15:presenceInfo xmlns:p15="http://schemas.microsoft.com/office/powerpoint/2012/main" userId="光司 寺西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3366FF"/>
    <a:srgbClr val="25C97F"/>
    <a:srgbClr val="996600"/>
    <a:srgbClr val="5BE0FF"/>
    <a:srgbClr val="FFCCFF"/>
    <a:srgbClr val="FF9966"/>
    <a:srgbClr val="336600"/>
    <a:srgbClr val="FF6600"/>
    <a:srgbClr val="66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4" autoAdjust="0"/>
  </p:normalViewPr>
  <p:slideViewPr>
    <p:cSldViewPr>
      <p:cViewPr varScale="1">
        <p:scale>
          <a:sx n="91" d="100"/>
          <a:sy n="91" d="100"/>
        </p:scale>
        <p:origin x="163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181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t" anchorCtr="0" compatLnSpc="1">
            <a:prstTxWarp prst="textNoShape">
              <a:avLst/>
            </a:prstTxWarp>
          </a:bodyPr>
          <a:lstStyle>
            <a:lvl1pPr defTabSz="963613">
              <a:defRPr sz="1300"/>
            </a:lvl1pPr>
          </a:lstStyle>
          <a:p>
            <a:endParaRPr lang="en-US" altLang="ja-JP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788" y="0"/>
            <a:ext cx="307181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t" anchorCtr="0" compatLnSpc="1">
            <a:prstTxWarp prst="textNoShape">
              <a:avLst/>
            </a:prstTxWarp>
          </a:bodyPr>
          <a:lstStyle>
            <a:lvl1pPr algn="r" defTabSz="963613">
              <a:defRPr sz="1300"/>
            </a:lvl1pPr>
          </a:lstStyle>
          <a:p>
            <a:endParaRPr lang="en-US" altLang="ja-JP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2325"/>
            <a:ext cx="307181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b" anchorCtr="0" compatLnSpc="1">
            <a:prstTxWarp prst="textNoShape">
              <a:avLst/>
            </a:prstTxWarp>
          </a:bodyPr>
          <a:lstStyle>
            <a:lvl1pPr defTabSz="963613">
              <a:defRPr sz="1300"/>
            </a:lvl1pPr>
          </a:lstStyle>
          <a:p>
            <a:endParaRPr lang="en-US" altLang="ja-JP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788" y="9712325"/>
            <a:ext cx="307181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b" anchorCtr="0" compatLnSpc="1">
            <a:prstTxWarp prst="textNoShape">
              <a:avLst/>
            </a:prstTxWarp>
          </a:bodyPr>
          <a:lstStyle>
            <a:lvl1pPr algn="r" defTabSz="963613">
              <a:defRPr sz="1300"/>
            </a:lvl1pPr>
          </a:lstStyle>
          <a:p>
            <a:fld id="{01111EAB-AC24-43D2-A393-DB1641F78B8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537104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181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t" anchorCtr="0" compatLnSpc="1">
            <a:prstTxWarp prst="textNoShape">
              <a:avLst/>
            </a:prstTxWarp>
          </a:bodyPr>
          <a:lstStyle>
            <a:lvl1pPr defTabSz="963613">
              <a:defRPr sz="13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788" y="0"/>
            <a:ext cx="307181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t" anchorCtr="0" compatLnSpc="1">
            <a:prstTxWarp prst="textNoShape">
              <a:avLst/>
            </a:prstTxWarp>
          </a:bodyPr>
          <a:lstStyle>
            <a:lvl1pPr algn="r" defTabSz="963613">
              <a:defRPr sz="1300"/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8113" y="766763"/>
            <a:ext cx="6813550" cy="3833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856163"/>
            <a:ext cx="519747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2325"/>
            <a:ext cx="307181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b" anchorCtr="0" compatLnSpc="1">
            <a:prstTxWarp prst="textNoShape">
              <a:avLst/>
            </a:prstTxWarp>
          </a:bodyPr>
          <a:lstStyle>
            <a:lvl1pPr defTabSz="963613">
              <a:defRPr sz="1300"/>
            </a:lvl1pPr>
          </a:lstStyle>
          <a:p>
            <a:endParaRPr lang="en-US" altLang="ja-JP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788" y="9712325"/>
            <a:ext cx="307181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b" anchorCtr="0" compatLnSpc="1">
            <a:prstTxWarp prst="textNoShape">
              <a:avLst/>
            </a:prstTxWarp>
          </a:bodyPr>
          <a:lstStyle>
            <a:lvl1pPr algn="r" defTabSz="963613">
              <a:defRPr sz="1300"/>
            </a:lvl1pPr>
          </a:lstStyle>
          <a:p>
            <a:fld id="{C0C6ED1C-C804-4787-9A93-C159FA046C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846503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9" name="Picture 11" descr="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2047875" cy="6813375"/>
          </a:xfrm>
          <a:prstGeom prst="rect">
            <a:avLst/>
          </a:prstGeom>
          <a:noFill/>
        </p:spPr>
      </p:pic>
      <p:sp>
        <p:nvSpPr>
          <p:cNvPr id="119811" name="Rectangle 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144000" y="60960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497819F2-EEEB-43DF-AD8B-1FA7E98B648B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57600" y="1752600"/>
            <a:ext cx="8026400" cy="762000"/>
          </a:xfrm>
        </p:spPr>
        <p:txBody>
          <a:bodyPr anchor="ctr"/>
          <a:lstStyle>
            <a:lvl1pPr marL="0" indent="0">
              <a:buFont typeface="Wingdings" pitchFamily="1" charset="2"/>
              <a:buNone/>
              <a:defRPr sz="2000"/>
            </a:lvl1pPr>
          </a:lstStyle>
          <a:p>
            <a:r>
              <a:rPr lang="en-US" altLang="ja-JP"/>
              <a:t>Click to edit Master subtitle style</a:t>
            </a:r>
            <a:endParaRPr lang="ja-JP" altLang="en-US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562352" y="609600"/>
            <a:ext cx="8121649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pic>
        <p:nvPicPr>
          <p:cNvPr id="119816" name="Picture 8" descr="foo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1904" y="6381328"/>
            <a:ext cx="2876550" cy="133350"/>
          </a:xfrm>
          <a:prstGeom prst="rect">
            <a:avLst/>
          </a:prstGeom>
          <a:noFill/>
        </p:spPr>
      </p:pic>
      <p:pic>
        <p:nvPicPr>
          <p:cNvPr id="119823" name="Picture 15" descr="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331" y="609600"/>
            <a:ext cx="1307211" cy="171011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2000/10/30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C8B3E3-60FE-4079-BC8A-C64083BD6F47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Copyright© 2014 IGEL Co., Ltd. All Rights Reserved.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614834" y="0"/>
            <a:ext cx="2662767" cy="6096000"/>
          </a:xfrm>
        </p:spPr>
        <p:txBody>
          <a:bodyPr vert="eaVert"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24417" y="0"/>
            <a:ext cx="7787216" cy="6096000"/>
          </a:xfrm>
        </p:spPr>
        <p:txBody>
          <a:bodyPr vert="eaVert"/>
          <a:lstStyle/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2000/10/30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2E05BC-1FAD-4060-A1B6-E2EDEFEEE1E7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Copyright© 2014 IGEL Co., Ltd. All Rights Reserved.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2000/10/30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4A8E57-9D18-4DE3-B597-5939E03753E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Copyright© 2014 IGEL Co., Ltd. All Rights Reserved.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ja-JP"/>
              <a:t>Edit Master text styles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2000/10/30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71EE2B-71F2-48B4-BF1C-E4F40D156B31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Copyright© 2014 IGEL Co., Ltd. All Rights Reserved.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2000/10/30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BB2AB2-32A0-48A9-BC96-1BAB78D5F773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Copyright© 2014 IGEL Co., Ltd. All Rights Reserved.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/>
              <a:t>Edit Master text styles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/>
              <a:t>Edit Master text styles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2000/10/30</a:t>
            </a: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6D27A2-378F-4832-957D-0E450E9F6235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Copyright© 2014 IGEL Co., Ltd. All Rights Reserved.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2000/10/30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B2F15F-1AFC-4BC0-8570-51620DDAF18B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Copyright© 2014 IGEL Co., Ltd. All Rights Reserved.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2000/10/30</a:t>
            </a:r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C4C645-4E46-449D-9162-CFFA1B65C8E3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Copyright© 2014 IGEL Co., Ltd. All Rights Reserved.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/>
              <a:t>Edit Master text styles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2000/10/30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4E41B4-466E-4880-9A22-A0508E962717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Copyright© 2014 IGEL Co., Ltd. All Rights Reserved.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ja-JP"/>
              <a:t>Click icon to add picture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/>
              <a:t>Edit Master text styles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2000/10/30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98D5D3-57EE-4A0D-8228-E4AA589D64AE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Copyright© 2014 IGEL Co., Ltd. All Rights Reserved.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53336"/>
            <a:ext cx="2540000" cy="25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Arial"/>
                <a:ea typeface="メイリオ"/>
                <a:cs typeface="メイリオ"/>
              </a:defRPr>
            </a:lvl1pPr>
          </a:lstStyle>
          <a:p>
            <a:r>
              <a:rPr lang="en-US" altLang="ja-JP"/>
              <a:t>2000/10/30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453336"/>
            <a:ext cx="2540000" cy="25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/>
                <a:ea typeface="メイリオ"/>
                <a:cs typeface="メイリオ"/>
              </a:defRPr>
            </a:lvl1pPr>
          </a:lstStyle>
          <a:p>
            <a:fld id="{942E8AA8-1DE6-48D2-90FB-7CFB3F202369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412776"/>
            <a:ext cx="1036320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187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3712" y="6453336"/>
            <a:ext cx="5184576" cy="25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/>
                <a:ea typeface="メイリオ"/>
                <a:cs typeface="メイリオ"/>
              </a:defRPr>
            </a:lvl1pPr>
          </a:lstStyle>
          <a:p>
            <a:r>
              <a:rPr lang="en-US" altLang="ja-JP" dirty="0"/>
              <a:t>Copyright© 2014 IGEL Co., Ltd. All Rights Reserved.</a:t>
            </a:r>
          </a:p>
        </p:txBody>
      </p:sp>
      <p:pic>
        <p:nvPicPr>
          <p:cNvPr id="118791" name="Picture 7" descr="igel_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056440" y="611"/>
            <a:ext cx="1295400" cy="1295400"/>
          </a:xfrm>
          <a:prstGeom prst="rect">
            <a:avLst/>
          </a:prstGeom>
          <a:noFill/>
        </p:spPr>
      </p:pic>
      <p:sp>
        <p:nvSpPr>
          <p:cNvPr id="11879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0"/>
            <a:ext cx="902334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/>
          <a:ea typeface="メイリオ"/>
          <a:cs typeface="メイリオ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1" charset="2"/>
        <a:buChar char="n"/>
        <a:defRPr kumimoji="1" sz="2400">
          <a:solidFill>
            <a:schemeClr val="tx1"/>
          </a:solidFill>
          <a:latin typeface="Arial"/>
          <a:ea typeface="メイリオ"/>
          <a:cs typeface="メイリオ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Arial"/>
          <a:ea typeface="メイリオ"/>
          <a:cs typeface="メイリオ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Arial"/>
          <a:ea typeface="メイリオ"/>
          <a:cs typeface="メイリオ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Arial"/>
          <a:ea typeface="メイリオ"/>
          <a:cs typeface="メイリオ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Arial"/>
          <a:ea typeface="メイリオ"/>
          <a:cs typeface="メイリオ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qlyoung/keyboard-gadget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3287688" y="609600"/>
            <a:ext cx="6999313" cy="990600"/>
          </a:xfrm>
        </p:spPr>
        <p:txBody>
          <a:bodyPr/>
          <a:lstStyle/>
          <a:p>
            <a:r>
              <a:rPr lang="en-CA" altLang="ja-JP" dirty="0"/>
              <a:t>Input Device Interrupt</a:t>
            </a:r>
            <a:r>
              <a:rPr lang="en-US" altLang="ja-JP" dirty="0"/>
              <a:t> Latency of</a:t>
            </a:r>
            <a:r>
              <a:rPr lang="ja-JP" altLang="en-US" dirty="0"/>
              <a:t> </a:t>
            </a:r>
            <a:r>
              <a:rPr lang="en-CA" altLang="ja-JP" dirty="0"/>
              <a:t>KVM on ARM using Passthrough</a:t>
            </a:r>
            <a:endParaRPr lang="ja-JP" altLang="ja-JP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2B9ED68-BEA5-451B-BDB4-80F726A82D16}"/>
              </a:ext>
            </a:extLst>
          </p:cNvPr>
          <p:cNvSpPr txBox="1"/>
          <p:nvPr/>
        </p:nvSpPr>
        <p:spPr>
          <a:xfrm>
            <a:off x="9552384" y="4725144"/>
            <a:ext cx="24213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+mn-lt"/>
              </a:rPr>
              <a:t>Koji </a:t>
            </a:r>
            <a:r>
              <a:rPr kumimoji="1" lang="en-US" altLang="ja-JP" dirty="0" err="1">
                <a:latin typeface="+mn-lt"/>
              </a:rPr>
              <a:t>Teranishi</a:t>
            </a:r>
            <a:endParaRPr kumimoji="1" lang="en-US" altLang="ja-JP" dirty="0">
              <a:latin typeface="+mn-lt"/>
            </a:endParaRPr>
          </a:p>
          <a:p>
            <a:r>
              <a:rPr lang="ja-JP" altLang="en-US" dirty="0">
                <a:latin typeface="+mn-lt"/>
              </a:rPr>
              <a:t>寺西　光司</a:t>
            </a:r>
            <a:endParaRPr lang="en-US" altLang="ja-JP" dirty="0">
              <a:latin typeface="+mn-lt"/>
            </a:endParaRPr>
          </a:p>
          <a:p>
            <a:r>
              <a:rPr lang="en-US" altLang="ja-JP" dirty="0">
                <a:latin typeface="+mn-lt"/>
              </a:rPr>
              <a:t>IGEL Co., Ltd.</a:t>
            </a:r>
            <a:endParaRPr kumimoji="1" lang="ja-JP" altLang="en-US" dirty="0"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4418" y="0"/>
            <a:ext cx="9023349" cy="1143000"/>
          </a:xfrm>
        </p:spPr>
        <p:txBody>
          <a:bodyPr/>
          <a:lstStyle/>
          <a:p>
            <a:r>
              <a:rPr lang="en-CA" altLang="ja-JP" dirty="0"/>
              <a:t>Preparation of environment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4418" y="980728"/>
            <a:ext cx="9897646" cy="5471272"/>
          </a:xfrm>
        </p:spPr>
        <p:txBody>
          <a:bodyPr/>
          <a:lstStyle/>
          <a:p>
            <a:pPr marL="0" indent="0">
              <a:buNone/>
            </a:pPr>
            <a:r>
              <a:rPr lang="en-CA" altLang="ja-JP" dirty="0"/>
              <a:t>We measure the interval between host controller driver’s interrupt handler of Host and Guest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9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163CD1E-99F0-4855-AC44-31806A97A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450" y="1772148"/>
            <a:ext cx="6010240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25514A8-E523-4BAD-9F04-6A9A69187096}"/>
              </a:ext>
            </a:extLst>
          </p:cNvPr>
          <p:cNvSpPr txBox="1"/>
          <p:nvPr/>
        </p:nvSpPr>
        <p:spPr>
          <a:xfrm>
            <a:off x="618009" y="1844824"/>
            <a:ext cx="4518083" cy="2400657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ja-JP" dirty="0">
                <a:latin typeface="+mj-lt"/>
              </a:rPr>
              <a:t>The order of </a:t>
            </a:r>
            <a:r>
              <a:rPr kumimoji="1" lang="en-US" altLang="ja-JP" dirty="0">
                <a:latin typeface="+mj-lt"/>
              </a:rPr>
              <a:t>event step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kumimoji="1" lang="en-US" altLang="ja-JP" sz="2100" dirty="0">
                <a:latin typeface="+mj-lt"/>
              </a:rPr>
              <a:t>USB Host Controller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altLang="ja-JP" sz="2100" dirty="0">
                <a:latin typeface="+mj-lt"/>
              </a:rPr>
              <a:t>Interrupt handler on Host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kumimoji="1" lang="en-US" altLang="ja-JP" sz="2100" dirty="0">
                <a:latin typeface="+mj-lt"/>
              </a:rPr>
              <a:t>Virtualized USB Host </a:t>
            </a:r>
            <a:r>
              <a:rPr kumimoji="1" lang="en-US" altLang="ja-JP" sz="2100" dirty="0" err="1">
                <a:latin typeface="+mj-lt"/>
              </a:rPr>
              <a:t>Contorller</a:t>
            </a:r>
            <a:endParaRPr kumimoji="1" lang="en-US" altLang="ja-JP" sz="2100" dirty="0">
              <a:latin typeface="+mj-lt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altLang="ja-JP" sz="2100" dirty="0">
                <a:latin typeface="+mj-lt"/>
              </a:rPr>
              <a:t>Interrupt handler on Guest</a:t>
            </a:r>
            <a:endParaRPr kumimoji="1" lang="ja-JP" altLang="en-US" sz="2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4632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4418" y="0"/>
            <a:ext cx="9023349" cy="1143000"/>
          </a:xfrm>
        </p:spPr>
        <p:txBody>
          <a:bodyPr/>
          <a:lstStyle/>
          <a:p>
            <a:r>
              <a:rPr lang="en-CA" altLang="ja-JP" dirty="0"/>
              <a:t>Preparation of environment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9376" y="1052736"/>
            <a:ext cx="10585176" cy="4968552"/>
          </a:xfrm>
        </p:spPr>
        <p:txBody>
          <a:bodyPr/>
          <a:lstStyle/>
          <a:p>
            <a:r>
              <a:rPr kumimoji="1" lang="en-CA" altLang="ja-JP" dirty="0"/>
              <a:t>What type of </a:t>
            </a:r>
            <a:r>
              <a:rPr lang="en-CA" altLang="ja-JP" dirty="0"/>
              <a:t>HID</a:t>
            </a:r>
            <a:r>
              <a:rPr kumimoji="1" lang="en-CA" altLang="ja-JP" dirty="0"/>
              <a:t> device should we use</a:t>
            </a:r>
            <a:r>
              <a:rPr lang="en-CA" altLang="ja-JP" dirty="0"/>
              <a:t> for sending event ?</a:t>
            </a:r>
          </a:p>
          <a:p>
            <a:pPr lvl="1"/>
            <a:r>
              <a:rPr lang="en-CA" altLang="ja-JP" sz="2400" dirty="0"/>
              <a:t>Want to measure the latency closely</a:t>
            </a:r>
          </a:p>
          <a:p>
            <a:pPr lvl="1"/>
            <a:r>
              <a:rPr lang="en-CA" altLang="ja-JP" sz="2400" dirty="0"/>
              <a:t>Process like sending many events at a regular intervals will be needed</a:t>
            </a:r>
          </a:p>
          <a:p>
            <a:pPr lvl="1"/>
            <a:r>
              <a:rPr lang="en-CA" altLang="ja-JP" sz="2400" dirty="0"/>
              <a:t>Want to control of the sending events by programming…</a:t>
            </a:r>
          </a:p>
          <a:p>
            <a:pPr lvl="1"/>
            <a:endParaRPr lang="en-CA" altLang="ja-JP" sz="2400" dirty="0"/>
          </a:p>
          <a:p>
            <a:pPr marL="457200" lvl="1" indent="0">
              <a:buNone/>
            </a:pPr>
            <a:endParaRPr lang="en-CA" altLang="ja-JP" sz="2400" dirty="0"/>
          </a:p>
          <a:p>
            <a:pPr marL="457200" lvl="1" indent="0">
              <a:buNone/>
            </a:pPr>
            <a:r>
              <a:rPr lang="en-CA" altLang="ja-JP" sz="2400" dirty="0"/>
              <a:t>Normal HID device (like </a:t>
            </a:r>
            <a:r>
              <a:rPr lang="en-CA" altLang="ja-JP" sz="2400" dirty="0" err="1"/>
              <a:t>mouse,keyboard</a:t>
            </a:r>
            <a:r>
              <a:rPr lang="en-CA" altLang="ja-JP" sz="2400" dirty="0"/>
              <a:t> …) is not enough </a:t>
            </a:r>
          </a:p>
          <a:p>
            <a:pPr marL="457200" lvl="1" indent="0">
              <a:buNone/>
            </a:pPr>
            <a:endParaRPr kumimoji="1" lang="en-CA" altLang="ja-JP" sz="2400" dirty="0"/>
          </a:p>
          <a:p>
            <a:pPr marL="457200" lvl="1" indent="0">
              <a:buNone/>
            </a:pPr>
            <a:r>
              <a:rPr lang="en-CA" altLang="ja-JP" sz="2400" dirty="0">
                <a:solidFill>
                  <a:srgbClr val="FF0000"/>
                </a:solidFill>
              </a:rPr>
              <a:t>Using the board as </a:t>
            </a:r>
            <a:r>
              <a:rPr kumimoji="1" lang="en-CA" altLang="ja-JP" sz="2400" dirty="0">
                <a:solidFill>
                  <a:srgbClr val="FF0000"/>
                </a:solidFill>
              </a:rPr>
              <a:t>HID gadget is an </a:t>
            </a:r>
            <a:r>
              <a:rPr kumimoji="1" lang="en-CA" altLang="ja-JP" sz="2400" dirty="0" err="1">
                <a:solidFill>
                  <a:srgbClr val="FF0000"/>
                </a:solidFill>
              </a:rPr>
              <a:t>answear</a:t>
            </a:r>
            <a:r>
              <a:rPr kumimoji="1" lang="en-CA" altLang="ja-JP" sz="2400" dirty="0">
                <a:solidFill>
                  <a:srgbClr val="FF0000"/>
                </a:solidFill>
              </a:rPr>
              <a:t> (the board has USB OTG)</a:t>
            </a:r>
            <a:endParaRPr lang="en-CA" altLang="ja-JP" sz="2400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10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238777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>
            <a:extLst>
              <a:ext uri="{FF2B5EF4-FFF2-40B4-BE49-F238E27FC236}">
                <a16:creationId xmlns:a16="http://schemas.microsoft.com/office/drawing/2014/main" id="{1F489C07-F15B-4C87-B06D-CFF432C0B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764" y="2555544"/>
            <a:ext cx="8032471" cy="3902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4418" y="0"/>
            <a:ext cx="9023349" cy="1143000"/>
          </a:xfrm>
        </p:spPr>
        <p:txBody>
          <a:bodyPr/>
          <a:lstStyle/>
          <a:p>
            <a:r>
              <a:rPr lang="en-CA" altLang="ja-JP" dirty="0"/>
              <a:t>Preparation of environment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9376" y="1052736"/>
            <a:ext cx="10585176" cy="4968552"/>
          </a:xfrm>
        </p:spPr>
        <p:txBody>
          <a:bodyPr/>
          <a:lstStyle/>
          <a:p>
            <a:pPr marL="0" indent="0">
              <a:buNone/>
            </a:pPr>
            <a:r>
              <a:rPr kumimoji="1" lang="en-CA" altLang="ja-JP" dirty="0"/>
              <a:t>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11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A9999F8-3DD6-4FE2-B510-F3FF4FD10D55}"/>
              </a:ext>
            </a:extLst>
          </p:cNvPr>
          <p:cNvSpPr txBox="1"/>
          <p:nvPr/>
        </p:nvSpPr>
        <p:spPr>
          <a:xfrm>
            <a:off x="983432" y="1109935"/>
            <a:ext cx="9217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ja-JP" dirty="0">
                <a:latin typeface="+mj-lt"/>
              </a:rPr>
              <a:t>Using two board (as HID Gadget and the Host)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kumimoji="1" lang="en-US" altLang="ja-JP" dirty="0">
                <a:latin typeface="+mj-lt"/>
              </a:rPr>
              <a:t>The type of the gadget is mouse(enough for sending a data)</a:t>
            </a:r>
            <a:endParaRPr kumimoji="1" lang="ja-JP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1190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4418" y="0"/>
            <a:ext cx="9023349" cy="1143000"/>
          </a:xfrm>
        </p:spPr>
        <p:txBody>
          <a:bodyPr/>
          <a:lstStyle/>
          <a:p>
            <a:r>
              <a:rPr lang="en-CA" altLang="ja-JP" dirty="0"/>
              <a:t>Preparation of environment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9376" y="1052736"/>
            <a:ext cx="10585176" cy="4968552"/>
          </a:xfrm>
        </p:spPr>
        <p:txBody>
          <a:bodyPr/>
          <a:lstStyle/>
          <a:p>
            <a:pPr marL="0" indent="0">
              <a:buNone/>
            </a:pPr>
            <a:r>
              <a:rPr kumimoji="1" lang="en-CA" altLang="ja-JP" dirty="0"/>
              <a:t>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12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A9999F8-3DD6-4FE2-B510-F3FF4FD10D55}"/>
              </a:ext>
            </a:extLst>
          </p:cNvPr>
          <p:cNvSpPr txBox="1"/>
          <p:nvPr/>
        </p:nvSpPr>
        <p:spPr>
          <a:xfrm>
            <a:off x="983432" y="1109935"/>
            <a:ext cx="921702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ja-JP" dirty="0">
                <a:latin typeface="+mj-lt"/>
              </a:rPr>
              <a:t>Some clock is needed to measure the time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endParaRPr lang="en-US" altLang="ja-JP" dirty="0"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ja-JP" dirty="0">
                <a:latin typeface="+mj-lt"/>
              </a:rPr>
              <a:t>The system clock which runs on host is not common to guest’s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endParaRPr lang="en-US" altLang="ja-JP" dirty="0"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ja-JP" dirty="0">
                <a:latin typeface="+mj-lt"/>
              </a:rPr>
              <a:t>We need a clock which is independent from them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endParaRPr lang="en-US" altLang="ja-JP" dirty="0">
              <a:latin typeface="+mj-lt"/>
            </a:endParaRPr>
          </a:p>
          <a:p>
            <a:endParaRPr lang="en-US" altLang="ja-JP" dirty="0">
              <a:solidFill>
                <a:srgbClr val="FF0000"/>
              </a:solidFill>
              <a:latin typeface="+mj-lt"/>
            </a:endParaRPr>
          </a:p>
          <a:p>
            <a:r>
              <a:rPr lang="en-US" altLang="ja-JP" dirty="0">
                <a:solidFill>
                  <a:srgbClr val="FF0000"/>
                </a:solidFill>
                <a:latin typeface="+mj-lt"/>
              </a:rPr>
              <a:t>The board we use have a built-in hardware timer module (called TMU)  </a:t>
            </a:r>
          </a:p>
          <a:p>
            <a:endParaRPr lang="en-US" altLang="ja-JP" dirty="0"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ja-JP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02083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ja-JP" dirty="0"/>
              <a:t>Preparation of environment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83432" y="1412776"/>
            <a:ext cx="10009112" cy="4896544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CA" altLang="ja-JP" dirty="0"/>
              <a:t>Setup USB gadget</a:t>
            </a:r>
          </a:p>
          <a:p>
            <a:pPr lvl="1"/>
            <a:r>
              <a:rPr lang="en-CA" altLang="ja-JP" sz="2400" dirty="0"/>
              <a:t>Need to enable HID Gadget on kernel config of USB gadget kernel</a:t>
            </a:r>
          </a:p>
          <a:p>
            <a:pPr marL="457200" lvl="1" indent="0">
              <a:buNone/>
            </a:pPr>
            <a:r>
              <a:rPr lang="en-CA" altLang="ja-JP" sz="2400" dirty="0"/>
              <a:t>  or enable below parameters</a:t>
            </a:r>
          </a:p>
          <a:p>
            <a:pPr marL="457200" lvl="1" indent="0">
              <a:buNone/>
            </a:pPr>
            <a:endParaRPr lang="en-CA" altLang="ja-JP" sz="2400" dirty="0"/>
          </a:p>
          <a:p>
            <a:pPr lvl="1"/>
            <a:endParaRPr lang="en-CA" altLang="ja-JP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13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40012AC-2D10-442B-A4C3-B7C60E234A1E}"/>
              </a:ext>
            </a:extLst>
          </p:cNvPr>
          <p:cNvSpPr txBox="1"/>
          <p:nvPr/>
        </p:nvSpPr>
        <p:spPr>
          <a:xfrm>
            <a:off x="1703512" y="2924944"/>
            <a:ext cx="5328592" cy="14465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altLang="ja-JP" sz="2200" dirty="0">
                <a:latin typeface="+mj-lt"/>
              </a:rPr>
              <a:t>CONFIG_USB_GADGET=y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altLang="ja-JP" sz="2200" dirty="0">
                <a:latin typeface="+mj-lt"/>
              </a:rPr>
              <a:t>CONFIG_USB_F_HID=y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altLang="ja-JP" sz="2200" dirty="0">
                <a:latin typeface="+mj-lt"/>
              </a:rPr>
              <a:t>CONFIG_USB_G_HID=y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altLang="ja-JP" sz="2200" dirty="0">
                <a:latin typeface="+mj-lt"/>
              </a:rPr>
              <a:t>USB_LIBCOMPOSITE=y</a:t>
            </a:r>
          </a:p>
        </p:txBody>
      </p:sp>
    </p:spTree>
    <p:extLst>
      <p:ext uri="{BB962C8B-B14F-4D97-AF65-F5344CB8AC3E}">
        <p14:creationId xmlns:p14="http://schemas.microsoft.com/office/powerpoint/2010/main" val="757474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ja-JP" dirty="0"/>
              <a:t>Preparation of environment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83432" y="1412776"/>
            <a:ext cx="10009112" cy="4752528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CA" altLang="ja-JP" dirty="0"/>
              <a:t>Setup USB gadget</a:t>
            </a:r>
            <a:endParaRPr lang="en-CA" altLang="ja-JP" sz="2400" dirty="0"/>
          </a:p>
          <a:p>
            <a:pPr lvl="1"/>
            <a:r>
              <a:rPr lang="en-CA" altLang="ja-JP" sz="2400" dirty="0"/>
              <a:t>Write a script to setup a simple HID mouse gadget</a:t>
            </a:r>
          </a:p>
          <a:p>
            <a:pPr marL="457200" lvl="1" indent="0">
              <a:buNone/>
            </a:pPr>
            <a:r>
              <a:rPr lang="en-CA" altLang="ja-JP" sz="2400" dirty="0">
                <a:hlinkClick r:id="rId2"/>
              </a:rPr>
              <a:t>https://github.com/qlyoung/keyboard-gadget</a:t>
            </a:r>
            <a:r>
              <a:rPr lang="en-CA" altLang="ja-JP" sz="2400" dirty="0"/>
              <a:t>  is useful</a:t>
            </a:r>
          </a:p>
          <a:p>
            <a:pPr marL="457200" lvl="1" indent="0">
              <a:buNone/>
            </a:pPr>
            <a:endParaRPr lang="en-CA" altLang="ja-JP" sz="2400" dirty="0"/>
          </a:p>
          <a:p>
            <a:pPr lvl="1"/>
            <a:endParaRPr lang="en-CA" altLang="ja-JP" sz="2400" dirty="0"/>
          </a:p>
          <a:p>
            <a:pPr lvl="1"/>
            <a:endParaRPr lang="en-CA" altLang="ja-JP" sz="2400" dirty="0"/>
          </a:p>
          <a:p>
            <a:pPr lvl="1"/>
            <a:endParaRPr lang="en-CA" altLang="ja-JP" sz="2400" dirty="0"/>
          </a:p>
          <a:p>
            <a:pPr marL="457200" lvl="1" indent="0">
              <a:buNone/>
            </a:pPr>
            <a:endParaRPr lang="en-CA" altLang="ja-JP" sz="2400" dirty="0"/>
          </a:p>
          <a:p>
            <a:pPr lvl="1"/>
            <a:r>
              <a:rPr lang="en-CA" altLang="ja-JP" sz="2400" dirty="0"/>
              <a:t>Run the </a:t>
            </a:r>
            <a:r>
              <a:rPr lang="en-CA" altLang="ja-JP" sz="2400" dirty="0" err="1"/>
              <a:t>scrupt</a:t>
            </a:r>
            <a:endParaRPr lang="en-CA" altLang="ja-JP" sz="2400" dirty="0"/>
          </a:p>
          <a:p>
            <a:pPr marL="457200" lvl="1" indent="0">
              <a:buNone/>
            </a:pPr>
            <a:r>
              <a:rPr lang="en-CA" altLang="ja-JP" sz="2400" dirty="0"/>
              <a:t>If it succeed</a:t>
            </a:r>
            <a:r>
              <a:rPr lang="en-US" altLang="ja-JP" sz="2400" dirty="0"/>
              <a:t>s</a:t>
            </a:r>
            <a:r>
              <a:rPr lang="en-CA" altLang="ja-JP" sz="2400" dirty="0"/>
              <a:t> , we c</a:t>
            </a:r>
            <a:r>
              <a:rPr lang="en-US" altLang="ja-JP" sz="2400" dirty="0"/>
              <a:t>an find</a:t>
            </a:r>
            <a:r>
              <a:rPr lang="en-CA" altLang="ja-JP" sz="2400" dirty="0"/>
              <a:t> the device file </a:t>
            </a:r>
            <a:r>
              <a:rPr lang="en-CA" altLang="ja-JP" sz="2400" dirty="0">
                <a:solidFill>
                  <a:srgbClr val="FF0000"/>
                </a:solidFill>
              </a:rPr>
              <a:t>/dev/hidg0 </a:t>
            </a:r>
            <a:r>
              <a:rPr lang="en-CA" altLang="ja-JP" sz="2400" dirty="0"/>
              <a:t>!</a:t>
            </a:r>
          </a:p>
          <a:p>
            <a:pPr lvl="1"/>
            <a:endParaRPr lang="en-CA" altLang="ja-JP" sz="2400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14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  <p:sp>
        <p:nvSpPr>
          <p:cNvPr id="9" name="吹き出し: 四角形 8">
            <a:extLst>
              <a:ext uri="{FF2B5EF4-FFF2-40B4-BE49-F238E27FC236}">
                <a16:creationId xmlns:a16="http://schemas.microsoft.com/office/drawing/2014/main" id="{C6E4E4C3-CE9A-426B-8355-1BD4A87B4B95}"/>
              </a:ext>
            </a:extLst>
          </p:cNvPr>
          <p:cNvSpPr/>
          <p:nvPr/>
        </p:nvSpPr>
        <p:spPr>
          <a:xfrm>
            <a:off x="4511824" y="3549792"/>
            <a:ext cx="3672408" cy="972107"/>
          </a:xfrm>
          <a:prstGeom prst="wedgeRectCallout">
            <a:avLst>
              <a:gd name="adj1" fmla="val -64464"/>
              <a:gd name="adj2" fmla="val 31115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2200" dirty="0"/>
              <a:t>Replace </a:t>
            </a:r>
            <a:r>
              <a:rPr lang="en-US" altLang="ja-JP" sz="2200" dirty="0"/>
              <a:t>UDC driver</a:t>
            </a:r>
            <a:r>
              <a:rPr kumimoji="1" lang="en-US" altLang="ja-JP" sz="2200" dirty="0"/>
              <a:t> name at /sys/class/</a:t>
            </a:r>
            <a:r>
              <a:rPr kumimoji="1" lang="en-US" altLang="ja-JP" sz="2200" dirty="0" err="1"/>
              <a:t>udc</a:t>
            </a:r>
            <a:r>
              <a:rPr kumimoji="1" lang="en-US" altLang="ja-JP" sz="2200" dirty="0"/>
              <a:t>/  </a:t>
            </a:r>
            <a:endParaRPr kumimoji="1" lang="ja-JP" altLang="en-US" sz="2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92D1F5E-D643-400F-A9C7-759EC605E09B}"/>
              </a:ext>
            </a:extLst>
          </p:cNvPr>
          <p:cNvSpPr txBox="1"/>
          <p:nvPr/>
        </p:nvSpPr>
        <p:spPr>
          <a:xfrm>
            <a:off x="1487488" y="2924944"/>
            <a:ext cx="6984776" cy="193899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+mj-lt"/>
              </a:rPr>
              <a:t>#!/bin/bash</a:t>
            </a:r>
          </a:p>
          <a:p>
            <a:r>
              <a:rPr lang="en-US" altLang="ja-JP" sz="2000" dirty="0">
                <a:latin typeface="+mj-lt"/>
              </a:rPr>
              <a:t>PROTOCOL=2                                            </a:t>
            </a:r>
          </a:p>
          <a:p>
            <a:r>
              <a:rPr lang="en-US" altLang="ja-JP" sz="2000" dirty="0">
                <a:latin typeface="+mj-lt"/>
              </a:rPr>
              <a:t>SUBCLASS=1  </a:t>
            </a:r>
          </a:p>
          <a:p>
            <a:r>
              <a:rPr lang="en-US" altLang="ja-JP" sz="2000" dirty="0">
                <a:latin typeface="+mj-lt"/>
              </a:rPr>
              <a:t>REPORT_LENGTH=8                                                </a:t>
            </a:r>
          </a:p>
          <a:p>
            <a:r>
              <a:rPr lang="en-US" altLang="ja-JP" sz="2000" dirty="0">
                <a:latin typeface="+mj-lt"/>
              </a:rPr>
              <a:t>UDC=</a:t>
            </a:r>
            <a:r>
              <a:rPr lang="en-US" altLang="ja-JP" sz="2000" dirty="0">
                <a:solidFill>
                  <a:srgbClr val="FF0000"/>
                </a:solidFill>
                <a:latin typeface="+mj-lt"/>
              </a:rPr>
              <a:t>e6590000.usb</a:t>
            </a:r>
          </a:p>
          <a:p>
            <a:r>
              <a:rPr lang="en-US" altLang="ja-JP" sz="2000" dirty="0">
                <a:latin typeface="+mj-lt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348828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E0A1F2-1577-4BA6-A2EE-3F7EC3179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ja-JP" cap="none" dirty="0"/>
              <a:t>Implementation for measurement</a:t>
            </a:r>
            <a:endParaRPr kumimoji="1" lang="ja-JP" altLang="en-US" cap="none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71E5A27-9DDF-4052-842D-7A22B32779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71EE2B-71F2-48B4-BF1C-E4F40D156B31}" type="slidenum">
              <a:rPr lang="en-US" altLang="ja-JP" smtClean="0"/>
              <a:pPr/>
              <a:t>15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6790D2-E27B-4B12-9611-2A7D474D0C6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Copyright© 2014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242016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CA" altLang="ja-JP" dirty="0"/>
              <a:t>Implementation</a:t>
            </a:r>
            <a:r>
              <a:rPr lang="en-CA" altLang="ja-JP" dirty="0"/>
              <a:t> for measurement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83432" y="1412776"/>
            <a:ext cx="10009112" cy="4896544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CA" altLang="ja-JP" dirty="0"/>
              <a:t>Kernel</a:t>
            </a:r>
          </a:p>
          <a:p>
            <a:pPr lvl="1"/>
            <a:r>
              <a:rPr lang="en-CA" altLang="ja-JP" sz="2400" dirty="0"/>
              <a:t>The USB host controller driver need to handle TMU when a interruption happens</a:t>
            </a:r>
          </a:p>
          <a:p>
            <a:pPr lvl="1"/>
            <a:r>
              <a:rPr lang="en-CA" altLang="ja-JP" sz="2400" dirty="0"/>
              <a:t>On the Host,  it resets and starts the timer </a:t>
            </a:r>
          </a:p>
          <a:p>
            <a:pPr lvl="1"/>
            <a:r>
              <a:rPr lang="en-CA" altLang="ja-JP" sz="2400" dirty="0"/>
              <a:t>On the Guest, it gets the time and output the result by </a:t>
            </a:r>
            <a:r>
              <a:rPr lang="en-CA" altLang="ja-JP" sz="2400" dirty="0" err="1"/>
              <a:t>printk</a:t>
            </a:r>
            <a:endParaRPr lang="en-CA" altLang="ja-JP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16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528291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ja-JP" dirty="0"/>
              <a:t>Implementation for measurement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11424" y="979317"/>
            <a:ext cx="10009112" cy="4896544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CA" altLang="ja-JP" dirty="0"/>
              <a:t>QEMU(virtual machine </a:t>
            </a:r>
            <a:r>
              <a:rPr lang="en-CA" altLang="ja-JP" dirty="0" err="1"/>
              <a:t>emulater</a:t>
            </a:r>
            <a:r>
              <a:rPr lang="en-CA" altLang="ja-JP" dirty="0"/>
              <a:t>)</a:t>
            </a:r>
          </a:p>
          <a:p>
            <a:pPr lvl="1"/>
            <a:r>
              <a:rPr lang="en-CA" altLang="ja-JP" sz="2400" dirty="0"/>
              <a:t>Memory mapping is needed to show host’s TMU register to guest</a:t>
            </a:r>
          </a:p>
          <a:p>
            <a:pPr lvl="1"/>
            <a:r>
              <a:rPr lang="en-CA" altLang="ja-JP" sz="2400" dirty="0"/>
              <a:t>Add a virtual device which do the mapping to </a:t>
            </a:r>
            <a:r>
              <a:rPr lang="en-CA" altLang="ja-JP" sz="2400" dirty="0" err="1"/>
              <a:t>qemu</a:t>
            </a:r>
            <a:r>
              <a:rPr lang="en-CA" altLang="ja-JP" sz="2400" dirty="0"/>
              <a:t> code</a:t>
            </a:r>
          </a:p>
          <a:p>
            <a:pPr lvl="1"/>
            <a:r>
              <a:rPr lang="en-CA" altLang="ja-JP" sz="2400" dirty="0"/>
              <a:t>The file </a:t>
            </a:r>
            <a:r>
              <a:rPr lang="en-CA" altLang="ja-JP" sz="2400" dirty="0" err="1">
                <a:solidFill>
                  <a:schemeClr val="accent1"/>
                </a:solidFill>
              </a:rPr>
              <a:t>hw</a:t>
            </a:r>
            <a:r>
              <a:rPr lang="en-CA" altLang="ja-JP" sz="2400" dirty="0">
                <a:solidFill>
                  <a:schemeClr val="accent1"/>
                </a:solidFill>
              </a:rPr>
              <a:t>/</a:t>
            </a:r>
            <a:r>
              <a:rPr lang="en-CA" altLang="ja-JP" sz="2400" dirty="0" err="1">
                <a:solidFill>
                  <a:schemeClr val="accent1"/>
                </a:solidFill>
              </a:rPr>
              <a:t>misc</a:t>
            </a:r>
            <a:r>
              <a:rPr lang="en-CA" altLang="ja-JP" sz="2400" dirty="0">
                <a:solidFill>
                  <a:schemeClr val="accent1"/>
                </a:solidFill>
              </a:rPr>
              <a:t>/exynos4210_pmu.c </a:t>
            </a:r>
            <a:r>
              <a:rPr lang="en-CA" altLang="ja-JP" sz="2400" dirty="0"/>
              <a:t>was helpful</a:t>
            </a:r>
            <a:endParaRPr lang="en-CA" altLang="ja-JP" dirty="0"/>
          </a:p>
          <a:p>
            <a:pPr marL="0" indent="0">
              <a:lnSpc>
                <a:spcPct val="150000"/>
              </a:lnSpc>
              <a:buNone/>
            </a:pPr>
            <a:r>
              <a:rPr lang="en-CA" altLang="ja-JP" dirty="0"/>
              <a:t>The example of memory mapping part 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17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FC40ABE-2C51-4D3A-8022-92ACAF87DB32}"/>
              </a:ext>
            </a:extLst>
          </p:cNvPr>
          <p:cNvSpPr txBox="1"/>
          <p:nvPr/>
        </p:nvSpPr>
        <p:spPr>
          <a:xfrm>
            <a:off x="751692" y="3645024"/>
            <a:ext cx="10328575" cy="1631216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+mj-lt"/>
              </a:rPr>
              <a:t>    </a:t>
            </a:r>
            <a:r>
              <a:rPr lang="en-US" altLang="ja-JP" sz="2000" dirty="0" err="1">
                <a:latin typeface="+mj-lt"/>
              </a:rPr>
              <a:t>int</a:t>
            </a:r>
            <a:r>
              <a:rPr lang="en-US" altLang="ja-JP" sz="2000" dirty="0">
                <a:latin typeface="+mj-lt"/>
              </a:rPr>
              <a:t> </a:t>
            </a:r>
            <a:r>
              <a:rPr lang="en-US" altLang="ja-JP" sz="2000" dirty="0" err="1">
                <a:latin typeface="+mj-lt"/>
              </a:rPr>
              <a:t>fd</a:t>
            </a:r>
            <a:r>
              <a:rPr lang="en-US" altLang="ja-JP" sz="2000" dirty="0">
                <a:latin typeface="+mj-lt"/>
              </a:rPr>
              <a:t> = open("/dev/mem", O_RDWR|O_SYNC);</a:t>
            </a:r>
          </a:p>
          <a:p>
            <a:r>
              <a:rPr lang="en-US" altLang="ja-JP" sz="2000" dirty="0">
                <a:latin typeface="+mj-lt"/>
              </a:rPr>
              <a:t>    </a:t>
            </a:r>
            <a:r>
              <a:rPr lang="en-US" altLang="ja-JP" sz="2000" dirty="0" err="1">
                <a:solidFill>
                  <a:srgbClr val="00B050"/>
                </a:solidFill>
                <a:latin typeface="+mj-lt"/>
              </a:rPr>
              <a:t>mapped_addr</a:t>
            </a:r>
            <a:r>
              <a:rPr lang="en-US" altLang="ja-JP" sz="2000" dirty="0">
                <a:solidFill>
                  <a:srgbClr val="00B050"/>
                </a:solidFill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= </a:t>
            </a:r>
            <a:r>
              <a:rPr lang="en-US" altLang="ja-JP" sz="2000" dirty="0" err="1">
                <a:latin typeface="+mj-lt"/>
              </a:rPr>
              <a:t>mmap</a:t>
            </a:r>
            <a:r>
              <a:rPr lang="en-US" altLang="ja-JP" sz="2000" dirty="0">
                <a:latin typeface="+mj-lt"/>
              </a:rPr>
              <a:t>( …, </a:t>
            </a:r>
            <a:r>
              <a:rPr lang="en-US" altLang="ja-JP" sz="2000" dirty="0" err="1">
                <a:latin typeface="+mj-lt"/>
              </a:rPr>
              <a:t>fd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dirty="0">
                <a:solidFill>
                  <a:srgbClr val="FF0000"/>
                </a:solidFill>
                <a:latin typeface="+mj-lt"/>
              </a:rPr>
              <a:t>the offset we’ll access</a:t>
            </a:r>
            <a:r>
              <a:rPr lang="en-US" altLang="ja-JP" sz="2000" dirty="0">
                <a:latin typeface="+mj-lt"/>
              </a:rPr>
              <a:t>);</a:t>
            </a:r>
          </a:p>
          <a:p>
            <a:r>
              <a:rPr lang="en-US" altLang="ja-JP" sz="2000" dirty="0">
                <a:latin typeface="+mj-lt"/>
              </a:rPr>
              <a:t>    </a:t>
            </a:r>
            <a:r>
              <a:rPr lang="en-US" altLang="ja-JP" sz="2000" dirty="0" err="1">
                <a:latin typeface="+mj-lt"/>
              </a:rPr>
              <a:t>memory_region_init_ram_ptr</a:t>
            </a:r>
            <a:r>
              <a:rPr lang="en-US" altLang="ja-JP" sz="2000" dirty="0">
                <a:latin typeface="+mj-lt"/>
              </a:rPr>
              <a:t>(</a:t>
            </a:r>
            <a:r>
              <a:rPr lang="en-US" altLang="ja-JP" sz="2000" dirty="0">
                <a:solidFill>
                  <a:srgbClr val="0070C0"/>
                </a:solidFill>
                <a:latin typeface="+mj-lt"/>
              </a:rPr>
              <a:t>region</a:t>
            </a:r>
            <a:r>
              <a:rPr lang="en-US" altLang="ja-JP" sz="2000" dirty="0">
                <a:latin typeface="+mj-lt"/>
              </a:rPr>
              <a:t>, … , </a:t>
            </a:r>
            <a:r>
              <a:rPr lang="en-US" altLang="ja-JP" sz="2000" dirty="0" err="1">
                <a:solidFill>
                  <a:srgbClr val="7030A0"/>
                </a:solidFill>
                <a:latin typeface="+mj-lt"/>
              </a:rPr>
              <a:t>device_name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dirty="0" err="1">
                <a:latin typeface="+mj-lt"/>
              </a:rPr>
              <a:t>region_size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dirty="0" err="1">
                <a:solidFill>
                  <a:srgbClr val="00B050"/>
                </a:solidFill>
                <a:latin typeface="+mj-lt"/>
              </a:rPr>
              <a:t>mapped_addr</a:t>
            </a:r>
            <a:r>
              <a:rPr lang="en-US" altLang="ja-JP" sz="2000" dirty="0">
                <a:latin typeface="+mj-lt"/>
              </a:rPr>
              <a:t>);</a:t>
            </a:r>
          </a:p>
          <a:p>
            <a:r>
              <a:rPr lang="en-US" altLang="ja-JP" sz="2000" dirty="0">
                <a:latin typeface="+mj-lt"/>
              </a:rPr>
              <a:t>    </a:t>
            </a:r>
            <a:r>
              <a:rPr lang="en-US" altLang="ja-JP" sz="2000" dirty="0" err="1">
                <a:latin typeface="+mj-lt"/>
              </a:rPr>
              <a:t>memory_region_add_subregion</a:t>
            </a:r>
            <a:r>
              <a:rPr lang="en-US" altLang="ja-JP" sz="2000" dirty="0">
                <a:latin typeface="+mj-lt"/>
              </a:rPr>
              <a:t>(</a:t>
            </a:r>
            <a:r>
              <a:rPr lang="en-US" altLang="ja-JP" sz="2000" dirty="0" err="1">
                <a:latin typeface="+mj-lt"/>
              </a:rPr>
              <a:t>get_system_memory</a:t>
            </a:r>
            <a:r>
              <a:rPr lang="en-US" altLang="ja-JP" sz="2000" dirty="0">
                <a:latin typeface="+mj-lt"/>
              </a:rPr>
              <a:t>(), … , </a:t>
            </a:r>
            <a:r>
              <a:rPr lang="en-US" altLang="ja-JP" sz="2000" dirty="0">
                <a:solidFill>
                  <a:srgbClr val="0070C0"/>
                </a:solidFill>
                <a:latin typeface="+mj-lt"/>
              </a:rPr>
              <a:t>region</a:t>
            </a:r>
            <a:r>
              <a:rPr lang="en-US" altLang="ja-JP" sz="2000" dirty="0">
                <a:latin typeface="+mj-lt"/>
              </a:rPr>
              <a:t>);</a:t>
            </a:r>
          </a:p>
          <a:p>
            <a:endParaRPr lang="en-US" altLang="ja-JP" sz="2000" dirty="0">
              <a:latin typeface="+mj-lt"/>
            </a:endParaRPr>
          </a:p>
        </p:txBody>
      </p:sp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C24C0907-DFFD-4FE3-8F4C-FC479861034F}"/>
              </a:ext>
            </a:extLst>
          </p:cNvPr>
          <p:cNvSpPr/>
          <p:nvPr/>
        </p:nvSpPr>
        <p:spPr>
          <a:xfrm>
            <a:off x="6904931" y="3045403"/>
            <a:ext cx="2143397" cy="383597"/>
          </a:xfrm>
          <a:prstGeom prst="wedgeRectCallout">
            <a:avLst>
              <a:gd name="adj1" fmla="val -42516"/>
              <a:gd name="adj2" fmla="val 179569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200" dirty="0"/>
              <a:t>We’ll set TMU’s</a:t>
            </a:r>
            <a:endParaRPr kumimoji="1" lang="ja-JP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443038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ja-JP" dirty="0"/>
              <a:t>Implementation for measurement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83432" y="986306"/>
            <a:ext cx="10009112" cy="5256584"/>
          </a:xfrm>
        </p:spPr>
        <p:txBody>
          <a:bodyPr/>
          <a:lstStyle/>
          <a:p>
            <a:r>
              <a:rPr lang="en-US" altLang="ja-JP" dirty="0"/>
              <a:t>What we need for script of starting QEMU</a:t>
            </a:r>
            <a:endParaRPr lang="en-CA" altLang="ja-JP" dirty="0"/>
          </a:p>
          <a:p>
            <a:pPr lvl="1"/>
            <a:r>
              <a:rPr lang="en-CA" altLang="ja-JP" dirty="0"/>
              <a:t>USB host controller</a:t>
            </a:r>
          </a:p>
          <a:p>
            <a:pPr lvl="1"/>
            <a:r>
              <a:rPr lang="en-CA" altLang="ja-JP" dirty="0"/>
              <a:t>Host device to be passed</a:t>
            </a:r>
          </a:p>
          <a:p>
            <a:pPr lvl="1"/>
            <a:r>
              <a:rPr lang="en-CA" altLang="ja-JP" dirty="0"/>
              <a:t>Virtual device we made</a:t>
            </a:r>
          </a:p>
          <a:p>
            <a:endParaRPr lang="en-CA" altLang="ja-JP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18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54C67C8-995A-4274-AEED-AB64547D8A39}"/>
              </a:ext>
            </a:extLst>
          </p:cNvPr>
          <p:cNvSpPr txBox="1"/>
          <p:nvPr/>
        </p:nvSpPr>
        <p:spPr>
          <a:xfrm>
            <a:off x="1199456" y="2798990"/>
            <a:ext cx="6192688" cy="1631216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+mj-lt"/>
              </a:rPr>
              <a:t>qemu-system-aarch64 \</a:t>
            </a:r>
          </a:p>
          <a:p>
            <a:r>
              <a:rPr lang="en-US" altLang="ja-JP" sz="2000" dirty="0">
                <a:latin typeface="+mj-lt"/>
              </a:rPr>
              <a:t>...</a:t>
            </a:r>
          </a:p>
          <a:p>
            <a:r>
              <a:rPr lang="en-US" altLang="ja-JP" sz="2000" dirty="0">
                <a:solidFill>
                  <a:srgbClr val="FF0000"/>
                </a:solidFill>
                <a:latin typeface="+mj-lt"/>
              </a:rPr>
              <a:t>-device </a:t>
            </a:r>
            <a:r>
              <a:rPr lang="en-US" altLang="ja-JP" sz="2000" dirty="0" err="1">
                <a:solidFill>
                  <a:srgbClr val="FF0000"/>
                </a:solidFill>
                <a:latin typeface="+mj-lt"/>
              </a:rPr>
              <a:t>nec-usb-xhci,id</a:t>
            </a:r>
            <a:r>
              <a:rPr lang="en-US" altLang="ja-JP" sz="2000" dirty="0">
                <a:solidFill>
                  <a:srgbClr val="FF0000"/>
                </a:solidFill>
                <a:latin typeface="+mj-lt"/>
              </a:rPr>
              <a:t>=</a:t>
            </a:r>
            <a:r>
              <a:rPr lang="en-US" altLang="ja-JP" sz="2000" dirty="0" err="1">
                <a:solidFill>
                  <a:srgbClr val="FF0000"/>
                </a:solidFill>
                <a:latin typeface="+mj-lt"/>
              </a:rPr>
              <a:t>xhci</a:t>
            </a:r>
            <a:r>
              <a:rPr lang="en-US" altLang="ja-JP" sz="2000" dirty="0">
                <a:solidFill>
                  <a:srgbClr val="FF0000"/>
                </a:solidFill>
                <a:latin typeface="+mj-lt"/>
              </a:rPr>
              <a:t> \ </a:t>
            </a:r>
          </a:p>
          <a:p>
            <a:r>
              <a:rPr lang="en-US" altLang="ja-JP" sz="2000" dirty="0">
                <a:solidFill>
                  <a:srgbClr val="FF0000"/>
                </a:solidFill>
                <a:latin typeface="+mj-lt"/>
              </a:rPr>
              <a:t>-device </a:t>
            </a:r>
            <a:r>
              <a:rPr lang="en-US" altLang="ja-JP" sz="2000" dirty="0" err="1">
                <a:solidFill>
                  <a:srgbClr val="FF0000"/>
                </a:solidFill>
                <a:latin typeface="+mj-lt"/>
              </a:rPr>
              <a:t>usbhost,hostbus</a:t>
            </a:r>
            <a:r>
              <a:rPr lang="en-US" altLang="ja-JP" sz="2000" dirty="0">
                <a:solidFill>
                  <a:srgbClr val="FF0000"/>
                </a:solidFill>
                <a:latin typeface="+mj-lt"/>
              </a:rPr>
              <a:t>=1,hostport=</a:t>
            </a:r>
            <a:r>
              <a:rPr lang="en-US" altLang="ja-JP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 \</a:t>
            </a:r>
            <a:r>
              <a:rPr lang="en-US" altLang="ja-JP" sz="2000" dirty="0">
                <a:solidFill>
                  <a:srgbClr val="FF0000"/>
                </a:solidFill>
                <a:latin typeface="+mj-lt"/>
              </a:rPr>
              <a:t> </a:t>
            </a:r>
          </a:p>
          <a:p>
            <a:r>
              <a:rPr lang="en-US" altLang="ja-JP" sz="2000" dirty="0">
                <a:latin typeface="+mj-lt"/>
              </a:rPr>
              <a:t>-device </a:t>
            </a:r>
            <a:r>
              <a:rPr lang="en-US" altLang="ja-JP" sz="2000" dirty="0" err="1">
                <a:solidFill>
                  <a:srgbClr val="7030A0"/>
                </a:solidFill>
                <a:latin typeface="+mj-lt"/>
              </a:rPr>
              <a:t>device_name</a:t>
            </a:r>
            <a:endParaRPr kumimoji="1" lang="ja-JP" altLang="en-US" sz="20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D3DAB389-AE70-4FB4-9110-24597A647DAD}"/>
              </a:ext>
            </a:extLst>
          </p:cNvPr>
          <p:cNvSpPr/>
          <p:nvPr/>
        </p:nvSpPr>
        <p:spPr>
          <a:xfrm>
            <a:off x="6894742" y="2708920"/>
            <a:ext cx="4595204" cy="1068111"/>
          </a:xfrm>
          <a:prstGeom prst="wedgeRectCallout">
            <a:avLst>
              <a:gd name="adj1" fmla="val -64881"/>
              <a:gd name="adj2" fmla="val 38454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2200" dirty="0"/>
              <a:t>The bus and port information can be found by “</a:t>
            </a:r>
            <a:r>
              <a:rPr kumimoji="1" lang="en-US" altLang="ja-JP" sz="2200" dirty="0" err="1"/>
              <a:t>lsusb</a:t>
            </a:r>
            <a:r>
              <a:rPr kumimoji="1" lang="en-US" altLang="ja-JP" sz="2200" dirty="0"/>
              <a:t> -t” command</a:t>
            </a:r>
            <a:endParaRPr kumimoji="1" lang="ja-JP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433458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CA" altLang="ja-JP" dirty="0"/>
              <a:t>Who are you?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83432" y="1412776"/>
            <a:ext cx="9865096" cy="4896544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n"/>
            </a:pPr>
            <a:r>
              <a:rPr lang="en-CA" altLang="ja-JP" sz="2400" dirty="0"/>
              <a:t>Software engineer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CA" altLang="ja-JP" sz="2400" dirty="0"/>
              <a:t>Recent work</a:t>
            </a:r>
            <a:endParaRPr lang="en-CA" altLang="ja-JP" sz="2200" dirty="0"/>
          </a:p>
          <a:p>
            <a:pPr lvl="2"/>
            <a:r>
              <a:rPr lang="en-CA" altLang="ja-JP" sz="2400" dirty="0"/>
              <a:t>Survey around using </a:t>
            </a:r>
            <a:r>
              <a:rPr lang="en-CA" altLang="ja-JP" sz="2400" dirty="0" err="1"/>
              <a:t>kvm</a:t>
            </a:r>
            <a:r>
              <a:rPr lang="en-CA" altLang="ja-JP" sz="2400" dirty="0"/>
              <a:t> on arm</a:t>
            </a:r>
          </a:p>
          <a:p>
            <a:pPr lvl="2"/>
            <a:r>
              <a:rPr lang="en-CA" altLang="ja-JP" sz="2400" dirty="0" err="1"/>
              <a:t>Developping</a:t>
            </a:r>
            <a:r>
              <a:rPr lang="en-CA" altLang="ja-JP" sz="2400" dirty="0"/>
              <a:t> app</a:t>
            </a:r>
            <a:r>
              <a:rPr kumimoji="1" lang="en-CA" altLang="ja-JP" sz="2400" dirty="0"/>
              <a:t>lication with Qt, web languages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1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5291171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ja-JP" dirty="0"/>
              <a:t>Implementation for measurement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19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A21A3B21-E494-4D29-ADB7-5ECA6832C8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5" y="3177215"/>
            <a:ext cx="3240360" cy="336869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B88541B8-2041-4A66-8671-588DE4F9AB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678" y="1465641"/>
            <a:ext cx="2363276" cy="1555018"/>
          </a:xfrm>
          <a:prstGeom prst="rect">
            <a:avLst/>
          </a:prstGeom>
        </p:spPr>
      </p:pic>
      <p:cxnSp>
        <p:nvCxnSpPr>
          <p:cNvPr id="53" name="コネクタ: カギ線 52">
            <a:extLst>
              <a:ext uri="{FF2B5EF4-FFF2-40B4-BE49-F238E27FC236}">
                <a16:creationId xmlns:a16="http://schemas.microsoft.com/office/drawing/2014/main" id="{9004E9ED-578F-40BB-A1F7-03A473997F45}"/>
              </a:ext>
            </a:extLst>
          </p:cNvPr>
          <p:cNvCxnSpPr/>
          <p:nvPr/>
        </p:nvCxnSpPr>
        <p:spPr>
          <a:xfrm rot="10800000">
            <a:off x="8940316" y="5192411"/>
            <a:ext cx="2016224" cy="541009"/>
          </a:xfrm>
          <a:prstGeom prst="bentConnector3">
            <a:avLst>
              <a:gd name="adj1" fmla="val 100058"/>
            </a:avLst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コネクタ: カギ線 58">
            <a:extLst>
              <a:ext uri="{FF2B5EF4-FFF2-40B4-BE49-F238E27FC236}">
                <a16:creationId xmlns:a16="http://schemas.microsoft.com/office/drawing/2014/main" id="{05BDB767-5C82-4760-B64B-67E429A19A4D}"/>
              </a:ext>
            </a:extLst>
          </p:cNvPr>
          <p:cNvCxnSpPr>
            <a:cxnSpLocks/>
          </p:cNvCxnSpPr>
          <p:nvPr/>
        </p:nvCxnSpPr>
        <p:spPr>
          <a:xfrm rot="16200000" flipH="1">
            <a:off x="8562397" y="3339278"/>
            <a:ext cx="3600157" cy="1188130"/>
          </a:xfrm>
          <a:prstGeom prst="bentConnector3">
            <a:avLst>
              <a:gd name="adj1" fmla="val -9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吹き出し: 四角形 71">
            <a:extLst>
              <a:ext uri="{FF2B5EF4-FFF2-40B4-BE49-F238E27FC236}">
                <a16:creationId xmlns:a16="http://schemas.microsoft.com/office/drawing/2014/main" id="{177A4DEA-84F5-4024-B907-A8582ED10552}"/>
              </a:ext>
            </a:extLst>
          </p:cNvPr>
          <p:cNvSpPr/>
          <p:nvPr/>
        </p:nvSpPr>
        <p:spPr>
          <a:xfrm>
            <a:off x="340953" y="1480262"/>
            <a:ext cx="6655147" cy="1555018"/>
          </a:xfrm>
          <a:prstGeom prst="wedgeRectCallout">
            <a:avLst>
              <a:gd name="adj1" fmla="val 64280"/>
              <a:gd name="adj2" fmla="val -2683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anose="05000000000000000000" pitchFamily="2" charset="2"/>
              <a:buChar char="n"/>
            </a:pPr>
            <a:r>
              <a:rPr lang="en-CA" altLang="ja-JP" dirty="0"/>
              <a:t>Program sending event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altLang="ja-JP" sz="2100" dirty="0"/>
              <a:t>Open the gadget device file(/dev/hidg0)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altLang="ja-JP" sz="2100" dirty="0"/>
              <a:t>Write a event data to the </a:t>
            </a:r>
            <a:r>
              <a:rPr lang="en-CA" altLang="ja-JP" sz="2100" dirty="0" err="1"/>
              <a:t>fd</a:t>
            </a:r>
            <a:endParaRPr lang="en-CA" altLang="ja-JP" sz="2100" dirty="0"/>
          </a:p>
        </p:txBody>
      </p:sp>
      <p:sp>
        <p:nvSpPr>
          <p:cNvPr id="75" name="吹き出し: 四角形 74">
            <a:extLst>
              <a:ext uri="{FF2B5EF4-FFF2-40B4-BE49-F238E27FC236}">
                <a16:creationId xmlns:a16="http://schemas.microsoft.com/office/drawing/2014/main" id="{130649AD-1E93-4D74-950E-BF77204DE2B0}"/>
              </a:ext>
            </a:extLst>
          </p:cNvPr>
          <p:cNvSpPr/>
          <p:nvPr/>
        </p:nvSpPr>
        <p:spPr>
          <a:xfrm>
            <a:off x="335360" y="3789039"/>
            <a:ext cx="6660740" cy="1944381"/>
          </a:xfrm>
          <a:prstGeom prst="wedgeRectCallout">
            <a:avLst>
              <a:gd name="adj1" fmla="val 58863"/>
              <a:gd name="adj2" fmla="val -4797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en-CA" altLang="ja-JP" dirty="0"/>
              <a:t>If the program start …</a:t>
            </a:r>
            <a:endParaRPr lang="en-CA" altLang="ja-JP" kern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altLang="ja-JP" sz="2100" dirty="0"/>
              <a:t>The results can be shown by “</a:t>
            </a:r>
            <a:r>
              <a:rPr lang="en-CA" altLang="ja-JP" sz="2100" dirty="0" err="1"/>
              <a:t>dmesg</a:t>
            </a:r>
            <a:r>
              <a:rPr lang="en-CA" altLang="ja-JP" sz="2100" dirty="0"/>
              <a:t>”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altLang="ja-JP" sz="2100" dirty="0"/>
              <a:t>“</a:t>
            </a:r>
            <a:r>
              <a:rPr lang="en-CA" altLang="ja-JP" sz="2100" dirty="0" err="1"/>
              <a:t>dmesg</a:t>
            </a:r>
            <a:r>
              <a:rPr lang="en-CA" altLang="ja-JP" sz="2100" dirty="0"/>
              <a:t> -w” will follow the messages continually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altLang="ja-JP" sz="2100" dirty="0"/>
              <a:t>Redirect the result to a file</a:t>
            </a:r>
          </a:p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904280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E0A1F2-1577-4BA6-A2EE-3F7EC3179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cap="none" dirty="0"/>
              <a:t>Result</a:t>
            </a:r>
            <a:endParaRPr kumimoji="1" lang="ja-JP" altLang="en-US" cap="none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71E5A27-9DDF-4052-842D-7A22B32779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71EE2B-71F2-48B4-BF1C-E4F40D156B31}" type="slidenum">
              <a:rPr lang="en-US" altLang="ja-JP" smtClean="0"/>
              <a:pPr/>
              <a:t>20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6790D2-E27B-4B12-9611-2A7D474D0C6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Copyright© 2014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067152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4418" y="0"/>
            <a:ext cx="9023349" cy="1143000"/>
          </a:xfrm>
        </p:spPr>
        <p:txBody>
          <a:bodyPr/>
          <a:lstStyle/>
          <a:p>
            <a:r>
              <a:rPr lang="en-CA" altLang="ja-JP" dirty="0"/>
              <a:t>Result</a:t>
            </a:r>
            <a:endParaRPr kumimoji="1" lang="ja-JP" altLang="en-US" dirty="0"/>
          </a:p>
        </p:txBody>
      </p:sp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D9AEE8B3-BF52-4E9C-AE90-C417350DD7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19536" y="1298377"/>
            <a:ext cx="7816967" cy="5211311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21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664DB65-B65A-49A7-8025-1695C88080DA}"/>
              </a:ext>
            </a:extLst>
          </p:cNvPr>
          <p:cNvSpPr txBox="1"/>
          <p:nvPr/>
        </p:nvSpPr>
        <p:spPr>
          <a:xfrm>
            <a:off x="959627" y="836712"/>
            <a:ext cx="8352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ja-JP" dirty="0">
                <a:latin typeface="+mj-lt"/>
              </a:rPr>
              <a:t>The result of sending 10000 times with 10ms intervals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E147CD8D-9DD4-4984-B288-EC4AABC4E7F3}"/>
              </a:ext>
            </a:extLst>
          </p:cNvPr>
          <p:cNvSpPr/>
          <p:nvPr/>
        </p:nvSpPr>
        <p:spPr>
          <a:xfrm>
            <a:off x="47328" y="4632648"/>
            <a:ext cx="2160240" cy="926975"/>
          </a:xfrm>
          <a:prstGeom prst="wedgeRoundRectCallout">
            <a:avLst>
              <a:gd name="adj1" fmla="val 56834"/>
              <a:gd name="adj2" fmla="val -2618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Almost around 100 ~400</a:t>
            </a:r>
            <a:endParaRPr lang="ja-JP" alt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1AE67206-7D79-4C32-A60F-3AD4B8A8CEF2}"/>
              </a:ext>
            </a:extLst>
          </p:cNvPr>
          <p:cNvSpPr/>
          <p:nvPr/>
        </p:nvSpPr>
        <p:spPr>
          <a:xfrm>
            <a:off x="9408368" y="2132856"/>
            <a:ext cx="2688100" cy="825943"/>
          </a:xfrm>
          <a:prstGeom prst="wedgeRoundRectCallout">
            <a:avLst>
              <a:gd name="adj1" fmla="val -56327"/>
              <a:gd name="adj2" fmla="val 1286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Very small </a:t>
            </a:r>
            <a:r>
              <a:rPr lang="en-US" altLang="ja-JP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amont</a:t>
            </a:r>
            <a:r>
              <a:rPr lang="en-US" altLang="ja-JP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is high latency </a:t>
            </a:r>
            <a:endParaRPr lang="ja-JP" alt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3043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ja-JP" dirty="0"/>
              <a:t>Result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22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664DB65-B65A-49A7-8025-1695C88080DA}"/>
              </a:ext>
            </a:extLst>
          </p:cNvPr>
          <p:cNvSpPr txBox="1"/>
          <p:nvPr/>
        </p:nvSpPr>
        <p:spPr>
          <a:xfrm>
            <a:off x="959627" y="895722"/>
            <a:ext cx="8352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kumimoji="1" lang="en-US" altLang="ja-JP" dirty="0">
                <a:latin typeface="+mj-lt"/>
              </a:rPr>
              <a:t>The histogram of the frequency with 50 </a:t>
            </a:r>
            <a:r>
              <a:rPr kumimoji="1" lang="en-US" altLang="ja-JP" dirty="0" err="1">
                <a:latin typeface="+mj-lt"/>
              </a:rPr>
              <a:t>usec</a:t>
            </a:r>
            <a:r>
              <a:rPr kumimoji="1" lang="en-US" altLang="ja-JP" dirty="0">
                <a:latin typeface="+mj-lt"/>
              </a:rPr>
              <a:t> intervals</a:t>
            </a:r>
            <a:endParaRPr kumimoji="1" lang="ja-JP" altLang="en-US" dirty="0">
              <a:latin typeface="+mj-lt"/>
            </a:endParaRPr>
          </a:p>
        </p:txBody>
      </p:sp>
      <p:pic>
        <p:nvPicPr>
          <p:cNvPr id="10" name="グラフィックス 9">
            <a:extLst>
              <a:ext uri="{FF2B5EF4-FFF2-40B4-BE49-F238E27FC236}">
                <a16:creationId xmlns:a16="http://schemas.microsoft.com/office/drawing/2014/main" id="{4B04445A-CBC2-409F-9C4A-0D6186E88C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56098" y="1478907"/>
            <a:ext cx="7879804" cy="5106166"/>
          </a:xfrm>
          <a:prstGeom prst="rect">
            <a:avLst/>
          </a:prstGeom>
        </p:spPr>
      </p:pic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2D7C0DA0-6707-49CB-87A9-B8947081B155}"/>
              </a:ext>
            </a:extLst>
          </p:cNvPr>
          <p:cNvSpPr/>
          <p:nvPr/>
        </p:nvSpPr>
        <p:spPr>
          <a:xfrm>
            <a:off x="191344" y="5628782"/>
            <a:ext cx="2351584" cy="926975"/>
          </a:xfrm>
          <a:prstGeom prst="wedgeRoundRectCallout">
            <a:avLst>
              <a:gd name="adj1" fmla="val 105707"/>
              <a:gd name="adj2" fmla="val -4609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150~200 is highest frequency</a:t>
            </a:r>
            <a:endParaRPr lang="ja-JP" alt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26121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E0A1F2-1577-4BA6-A2EE-3F7EC3179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ja-JP" cap="none" dirty="0"/>
              <a:t>Case study</a:t>
            </a:r>
            <a:endParaRPr kumimoji="1" lang="ja-JP" altLang="en-US" cap="none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71E5A27-9DDF-4052-842D-7A22B32779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71EE2B-71F2-48B4-BF1C-E4F40D156B31}" type="slidenum">
              <a:rPr lang="en-US" altLang="ja-JP" smtClean="0"/>
              <a:pPr/>
              <a:t>23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6790D2-E27B-4B12-9611-2A7D474D0C6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Copyright© 2014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1421013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ja-JP" dirty="0"/>
              <a:t>Case study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83432" y="1052736"/>
            <a:ext cx="10009112" cy="5256584"/>
          </a:xfrm>
        </p:spPr>
        <p:txBody>
          <a:bodyPr/>
          <a:lstStyle/>
          <a:p>
            <a:r>
              <a:rPr lang="en-CA" altLang="ja-JP" sz="2800" dirty="0"/>
              <a:t>Examined the latency of one direction(host -&gt; guest)</a:t>
            </a:r>
          </a:p>
          <a:p>
            <a:endParaRPr lang="en-CA" altLang="ja-JP" sz="2800" dirty="0"/>
          </a:p>
          <a:p>
            <a:r>
              <a:rPr lang="en-CA" altLang="ja-JP" sz="2800" dirty="0"/>
              <a:t>How about it containing reverse(guest -&gt; host)? </a:t>
            </a:r>
            <a:endParaRPr lang="en-CA" altLang="ja-JP" sz="2400" dirty="0"/>
          </a:p>
          <a:p>
            <a:pPr lvl="1"/>
            <a:endParaRPr lang="en-CA" altLang="ja-JP" sz="2400" dirty="0"/>
          </a:p>
          <a:p>
            <a:pPr>
              <a:buFont typeface="Wingdings" panose="05000000000000000000" pitchFamily="2" charset="2"/>
              <a:buChar char="n"/>
            </a:pPr>
            <a:r>
              <a:rPr lang="en-CA" altLang="ja-JP" sz="2800" dirty="0"/>
              <a:t>How to measure</a:t>
            </a:r>
            <a:endParaRPr lang="en-CA" altLang="ja-JP" dirty="0"/>
          </a:p>
          <a:p>
            <a:pPr lvl="1"/>
            <a:r>
              <a:rPr lang="en-CA" altLang="ja-JP" sz="2400" dirty="0"/>
              <a:t>Try to measure the latency on using keyboard</a:t>
            </a:r>
          </a:p>
          <a:p>
            <a:pPr lvl="1"/>
            <a:r>
              <a:rPr lang="en-CA" altLang="ja-JP" sz="2400" dirty="0"/>
              <a:t>By pressing </a:t>
            </a:r>
            <a:r>
              <a:rPr lang="en-CA" altLang="ja-JP" sz="2400" dirty="0" err="1"/>
              <a:t>CapsLock</a:t>
            </a:r>
            <a:r>
              <a:rPr lang="en-CA" altLang="ja-JP" sz="2400" dirty="0"/>
              <a:t>, we get feedback to turn on/off LED</a:t>
            </a:r>
          </a:p>
          <a:p>
            <a:pPr lvl="1"/>
            <a:r>
              <a:rPr lang="en-CA" altLang="ja-JP" sz="2400" dirty="0"/>
              <a:t>Measure the roundtrip time</a:t>
            </a:r>
          </a:p>
          <a:p>
            <a:pPr lvl="1"/>
            <a:r>
              <a:rPr lang="en-CA" altLang="ja-JP" sz="2400" dirty="0"/>
              <a:t>Compare the result of host(no virtualization) to guest</a:t>
            </a:r>
          </a:p>
          <a:p>
            <a:pPr lvl="1"/>
            <a:endParaRPr lang="en-CA" altLang="ja-JP" sz="2400" dirty="0"/>
          </a:p>
          <a:p>
            <a:pPr marL="0" indent="0">
              <a:buNone/>
            </a:pPr>
            <a:endParaRPr lang="en-CA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24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7717554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ja-JP" dirty="0"/>
              <a:t>Case study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83432" y="1052736"/>
            <a:ext cx="10294168" cy="5256584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CA" altLang="ja-JP" sz="2800" dirty="0"/>
              <a:t>Preparation</a:t>
            </a:r>
          </a:p>
          <a:p>
            <a:pPr lvl="1"/>
            <a:r>
              <a:rPr lang="en-CA" altLang="ja-JP" sz="2400" dirty="0"/>
              <a:t>Same environment to previous one but use HID Keyboard as gadget</a:t>
            </a:r>
          </a:p>
          <a:p>
            <a:pPr lvl="1"/>
            <a:endParaRPr lang="en-CA" altLang="ja-JP" sz="2400" dirty="0"/>
          </a:p>
          <a:p>
            <a:pPr>
              <a:buFont typeface="Wingdings" panose="05000000000000000000" pitchFamily="2" charset="2"/>
              <a:buChar char="n"/>
            </a:pPr>
            <a:r>
              <a:rPr lang="en-CA" altLang="ja-JP" sz="2800" dirty="0"/>
              <a:t> Detail</a:t>
            </a:r>
          </a:p>
          <a:p>
            <a:pPr lvl="1"/>
            <a:r>
              <a:rPr lang="en-CA" altLang="ja-JP" sz="2400" dirty="0"/>
              <a:t>Send a key data at a regular intervals</a:t>
            </a:r>
          </a:p>
          <a:p>
            <a:pPr lvl="1"/>
            <a:r>
              <a:rPr lang="en-CA" altLang="ja-JP" sz="2400" dirty="0"/>
              <a:t>Wait until getting feedback</a:t>
            </a:r>
          </a:p>
          <a:p>
            <a:pPr lvl="1"/>
            <a:r>
              <a:rPr lang="en-CA" altLang="ja-JP" sz="2400" dirty="0"/>
              <a:t>Measure the roundtrip time by using </a:t>
            </a:r>
            <a:r>
              <a:rPr lang="en-CA" altLang="ja-JP" sz="2400" dirty="0" err="1"/>
              <a:t>clock_gettime</a:t>
            </a:r>
            <a:r>
              <a:rPr lang="en-CA" altLang="ja-JP" sz="2400" dirty="0"/>
              <a:t> function</a:t>
            </a:r>
          </a:p>
          <a:p>
            <a:pPr lvl="1"/>
            <a:endParaRPr lang="en-CA" altLang="ja-JP" sz="2400" dirty="0"/>
          </a:p>
          <a:p>
            <a:pPr marL="0" indent="0">
              <a:buNone/>
            </a:pPr>
            <a:endParaRPr lang="en-CA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25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2010281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ja-JP" dirty="0"/>
              <a:t>Case study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95400" y="951980"/>
            <a:ext cx="10009112" cy="5429347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CA" altLang="ja-JP" sz="2400" dirty="0"/>
              <a:t>Result – Sending 500 times every 1 second</a:t>
            </a:r>
          </a:p>
          <a:p>
            <a:pPr marL="457200" lvl="1" indent="0">
              <a:buNone/>
            </a:pPr>
            <a:endParaRPr lang="en-CA" altLang="ja-JP" sz="2400" dirty="0"/>
          </a:p>
          <a:p>
            <a:pPr marL="0" indent="0">
              <a:buNone/>
            </a:pPr>
            <a:endParaRPr lang="en-CA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26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B0A2BA5B-6357-4788-B267-8389966259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98039" y="1304764"/>
            <a:ext cx="7803834" cy="5112568"/>
          </a:xfrm>
          <a:prstGeom prst="rect">
            <a:avLst/>
          </a:prstGeom>
        </p:spPr>
      </p:pic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7D781781-88E8-40D8-AFB5-1F5204CC14AC}"/>
              </a:ext>
            </a:extLst>
          </p:cNvPr>
          <p:cNvSpPr/>
          <p:nvPr/>
        </p:nvSpPr>
        <p:spPr>
          <a:xfrm>
            <a:off x="9455567" y="4437112"/>
            <a:ext cx="2351584" cy="926975"/>
          </a:xfrm>
          <a:prstGeom prst="wedgeRoundRectCallout">
            <a:avLst>
              <a:gd name="adj1" fmla="val -58635"/>
              <a:gd name="adj2" fmla="val -4237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1ms later than host</a:t>
            </a:r>
            <a:endParaRPr lang="ja-JP" alt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05443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E0A1F2-1577-4BA6-A2EE-3F7EC3179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CA" altLang="ja-JP" cap="none" dirty="0"/>
              <a:t>Conclusion</a:t>
            </a:r>
            <a:endParaRPr kumimoji="1" lang="ja-JP" altLang="en-US" cap="none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71E5A27-9DDF-4052-842D-7A22B32779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71EE2B-71F2-48B4-BF1C-E4F40D156B31}" type="slidenum">
              <a:rPr lang="en-US" altLang="ja-JP" smtClean="0"/>
              <a:pPr/>
              <a:t>27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6790D2-E27B-4B12-9611-2A7D474D0C6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Copyright© 2014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5854340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83432" y="1412776"/>
            <a:ext cx="10009112" cy="4896544"/>
          </a:xfrm>
        </p:spPr>
        <p:txBody>
          <a:bodyPr/>
          <a:lstStyle/>
          <a:p>
            <a:r>
              <a:rPr lang="en-CA" altLang="ja-JP" sz="2800" dirty="0"/>
              <a:t>The latency between interrupt handlers was almost 100 ~200 </a:t>
            </a:r>
            <a:r>
              <a:rPr lang="en-CA" altLang="ja-JP" sz="2800" dirty="0" err="1"/>
              <a:t>usec</a:t>
            </a:r>
            <a:r>
              <a:rPr lang="en-CA" altLang="ja-JP" sz="2800" dirty="0"/>
              <a:t> </a:t>
            </a:r>
          </a:p>
          <a:p>
            <a:r>
              <a:rPr lang="en-CA" altLang="ja-JP" sz="2800" dirty="0"/>
              <a:t> It was not significant latency in the case of HID device</a:t>
            </a:r>
          </a:p>
          <a:p>
            <a:r>
              <a:rPr lang="en-CA" altLang="ja-JP" sz="2800" dirty="0"/>
              <a:t>The result of roundtrip seems to be affected by USB host polling to device every 1ms on HID</a:t>
            </a:r>
          </a:p>
          <a:p>
            <a:pPr marL="0" indent="0">
              <a:buNone/>
            </a:pPr>
            <a:endParaRPr lang="en-CA" altLang="ja-JP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28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680901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ja-JP" dirty="0"/>
              <a:t>Overview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83432" y="1412776"/>
            <a:ext cx="9865096" cy="4896544"/>
          </a:xfrm>
        </p:spPr>
        <p:txBody>
          <a:bodyPr/>
          <a:lstStyle/>
          <a:p>
            <a:r>
              <a:rPr lang="en-US" altLang="ja-JP" dirty="0"/>
              <a:t>Introduction (about KVM ,device virtualization,...)</a:t>
            </a:r>
            <a:endParaRPr kumimoji="1" lang="en-CA" altLang="ja-JP" dirty="0"/>
          </a:p>
          <a:p>
            <a:r>
              <a:rPr lang="en-CA" altLang="ja-JP" dirty="0" err="1"/>
              <a:t>Pareparation</a:t>
            </a:r>
            <a:r>
              <a:rPr lang="en-CA" altLang="ja-JP" dirty="0"/>
              <a:t> of environment</a:t>
            </a:r>
          </a:p>
          <a:p>
            <a:r>
              <a:rPr lang="en-CA" altLang="ja-JP" sz="2400" dirty="0"/>
              <a:t>Implementation for measurement</a:t>
            </a:r>
            <a:endParaRPr kumimoji="1" lang="en-CA" altLang="ja-JP" sz="2400" dirty="0"/>
          </a:p>
          <a:p>
            <a:r>
              <a:rPr lang="en-CA" altLang="ja-JP" dirty="0"/>
              <a:t>Result</a:t>
            </a:r>
          </a:p>
          <a:p>
            <a:r>
              <a:rPr lang="en-CA" altLang="ja-JP" dirty="0"/>
              <a:t>Case study</a:t>
            </a:r>
          </a:p>
          <a:p>
            <a:pPr lvl="1"/>
            <a:endParaRPr lang="en-CA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2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7063798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CA" altLang="ja-JP" dirty="0"/>
              <a:t>Title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83432" y="1412776"/>
            <a:ext cx="10009112" cy="4896544"/>
          </a:xfrm>
        </p:spPr>
        <p:txBody>
          <a:bodyPr/>
          <a:lstStyle/>
          <a:p>
            <a:pPr marL="0" indent="0">
              <a:buNone/>
            </a:pPr>
            <a:endParaRPr lang="en-CA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29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03437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E0A1F2-1577-4BA6-A2EE-3F7EC3179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</a:t>
            </a:r>
            <a:r>
              <a:rPr kumimoji="1" lang="en-US" altLang="ja-JP" cap="none" dirty="0"/>
              <a:t>ntroduction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71E5A27-9DDF-4052-842D-7A22B32779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71EE2B-71F2-48B4-BF1C-E4F40D156B31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6790D2-E27B-4B12-9611-2A7D474D0C6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Copyright© 2014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799248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CA" altLang="ja-JP" dirty="0"/>
              <a:t>Introd</a:t>
            </a:r>
            <a:r>
              <a:rPr lang="en-CA" altLang="ja-JP" dirty="0"/>
              <a:t>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83432" y="1412776"/>
            <a:ext cx="9865096" cy="4896544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CA" altLang="ja-JP" dirty="0"/>
              <a:t>KVM on ARM</a:t>
            </a:r>
          </a:p>
          <a:p>
            <a:pPr lvl="1"/>
            <a:r>
              <a:rPr lang="en-CA" altLang="ja-JP" sz="2400" dirty="0"/>
              <a:t>KVM(Kernel-based Virtual Machine) is a kernel module that enables the kernel to run as a hypervisor</a:t>
            </a:r>
          </a:p>
          <a:p>
            <a:pPr lvl="1"/>
            <a:r>
              <a:rPr lang="en-CA" altLang="ja-JP" sz="2400" dirty="0"/>
              <a:t>KVM supports processor of intel, AMD, also ARM</a:t>
            </a:r>
          </a:p>
          <a:p>
            <a:pPr lvl="1"/>
            <a:r>
              <a:rPr lang="en-CA" altLang="ja-JP" sz="2400" dirty="0"/>
              <a:t>KVM is used with machine </a:t>
            </a:r>
            <a:r>
              <a:rPr lang="en-CA" altLang="ja-JP" sz="2400" dirty="0" err="1"/>
              <a:t>virtualizer</a:t>
            </a:r>
            <a:r>
              <a:rPr lang="en-CA" altLang="ja-JP" sz="2400" dirty="0"/>
              <a:t> like QEMU</a:t>
            </a:r>
            <a:endParaRPr lang="en-US" altLang="ja-JP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4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791357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CA" altLang="ja-JP" dirty="0"/>
              <a:t>Introd</a:t>
            </a:r>
            <a:r>
              <a:rPr lang="en-CA" altLang="ja-JP" dirty="0"/>
              <a:t>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4418" y="1143000"/>
            <a:ext cx="11088206" cy="53103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CA" altLang="ja-JP" dirty="0"/>
              <a:t>Three types of Device virtualization</a:t>
            </a:r>
          </a:p>
          <a:p>
            <a:pPr lvl="1"/>
            <a:r>
              <a:rPr lang="en-CA" altLang="ja-JP" sz="2400" dirty="0"/>
              <a:t>Full virtualization</a:t>
            </a:r>
          </a:p>
          <a:p>
            <a:pPr lvl="2"/>
            <a:r>
              <a:rPr lang="en-CA" altLang="ja-JP" sz="2200" dirty="0"/>
              <a:t>Hypervisor provides a virtual device completely emulates a real hardware device </a:t>
            </a:r>
          </a:p>
          <a:p>
            <a:pPr lvl="2"/>
            <a:r>
              <a:rPr lang="en-CA" altLang="ja-JP" sz="2200" dirty="0"/>
              <a:t> Low performance by the emulation</a:t>
            </a:r>
            <a:endParaRPr lang="en-CA" altLang="ja-JP" sz="2400" dirty="0"/>
          </a:p>
          <a:p>
            <a:pPr lvl="1"/>
            <a:r>
              <a:rPr lang="en-CA" altLang="ja-JP" sz="2400" dirty="0"/>
              <a:t>Paravirtualization</a:t>
            </a:r>
          </a:p>
          <a:p>
            <a:pPr lvl="2"/>
            <a:r>
              <a:rPr lang="en-CA" altLang="ja-JP" sz="2200" dirty="0"/>
              <a:t>Hypervisor provides a virtual device which is optimised for virtual environment</a:t>
            </a:r>
          </a:p>
          <a:p>
            <a:pPr lvl="2"/>
            <a:r>
              <a:rPr lang="en-CA" altLang="ja-JP" sz="2200" dirty="0"/>
              <a:t>The guest needs a device driver designed for the device</a:t>
            </a:r>
          </a:p>
          <a:p>
            <a:pPr lvl="2"/>
            <a:r>
              <a:rPr lang="en-CA" altLang="ja-JP" sz="2200" dirty="0"/>
              <a:t>Improve performance compare to full virtualization </a:t>
            </a:r>
          </a:p>
          <a:p>
            <a:pPr lvl="1"/>
            <a:r>
              <a:rPr lang="en-CA" altLang="ja-JP" sz="2400" dirty="0">
                <a:solidFill>
                  <a:srgbClr val="FF0000"/>
                </a:solidFill>
              </a:rPr>
              <a:t>Passthrough</a:t>
            </a:r>
            <a:endParaRPr lang="en-CA" altLang="ja-JP" sz="2200" dirty="0">
              <a:solidFill>
                <a:srgbClr val="FF0000"/>
              </a:solidFill>
            </a:endParaRPr>
          </a:p>
          <a:p>
            <a:pPr lvl="2"/>
            <a:r>
              <a:rPr lang="en-US" altLang="ja-JP" sz="2200" dirty="0"/>
              <a:t>Hypervisor exposes a real device to the guest exclusively</a:t>
            </a:r>
          </a:p>
          <a:p>
            <a:pPr lvl="2"/>
            <a:r>
              <a:rPr lang="en-US" altLang="ja-JP" sz="2200" dirty="0"/>
              <a:t>Guest can directly use</a:t>
            </a:r>
            <a:r>
              <a:rPr lang="ja-JP" altLang="en-US" sz="2200" dirty="0"/>
              <a:t> </a:t>
            </a:r>
            <a:r>
              <a:rPr lang="en-US" altLang="ja-JP" sz="2200" dirty="0"/>
              <a:t>the device</a:t>
            </a:r>
            <a:r>
              <a:rPr lang="ja-JP" altLang="en-US" sz="2200" dirty="0"/>
              <a:t> </a:t>
            </a:r>
            <a:r>
              <a:rPr lang="en-US" altLang="ja-JP" sz="2200" dirty="0"/>
              <a:t>as if on the native environment </a:t>
            </a:r>
          </a:p>
          <a:p>
            <a:pPr lvl="2"/>
            <a:r>
              <a:rPr lang="en-US" altLang="ja-JP" sz="2200" dirty="0"/>
              <a:t>Get high performance near the native environment</a:t>
            </a:r>
          </a:p>
          <a:p>
            <a:pPr lvl="2"/>
            <a:endParaRPr lang="en-US" altLang="ja-JP" sz="2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5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579026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CA" altLang="ja-JP" dirty="0"/>
              <a:t>Introd</a:t>
            </a:r>
            <a:r>
              <a:rPr lang="en-CA" altLang="ja-JP" dirty="0"/>
              <a:t>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83432" y="1412776"/>
            <a:ext cx="9865096" cy="4896544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CA" altLang="ja-JP" dirty="0"/>
              <a:t>Some latency will occur on using passthrough, but how much is it ?</a:t>
            </a:r>
          </a:p>
          <a:p>
            <a:pPr marL="0" indent="0">
              <a:buNone/>
            </a:pPr>
            <a:endParaRPr lang="en-CA" altLang="ja-JP" dirty="0"/>
          </a:p>
          <a:p>
            <a:r>
              <a:rPr lang="en-CA" altLang="ja-JP" dirty="0"/>
              <a:t>Want to measure the latency time of USB HID passthrough</a:t>
            </a:r>
          </a:p>
          <a:p>
            <a:endParaRPr lang="en-CA" altLang="ja-JP" dirty="0"/>
          </a:p>
          <a:p>
            <a:r>
              <a:rPr lang="en-CA" altLang="ja-JP" dirty="0"/>
              <a:t>The processing of virtualization can give some latency to the </a:t>
            </a:r>
            <a:r>
              <a:rPr lang="en-CA" altLang="ja-JP" dirty="0" err="1"/>
              <a:t>usb</a:t>
            </a:r>
            <a:r>
              <a:rPr lang="en-CA" altLang="ja-JP" dirty="0"/>
              <a:t> host controller</a:t>
            </a:r>
          </a:p>
          <a:p>
            <a:endParaRPr lang="en-CA" altLang="ja-JP" dirty="0"/>
          </a:p>
          <a:p>
            <a:r>
              <a:rPr lang="en-CA" altLang="ja-JP" dirty="0"/>
              <a:t>We try to measure the latency on the interrupt handler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6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085374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E0A1F2-1577-4BA6-A2EE-3F7EC3179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ja-JP" cap="none" dirty="0"/>
              <a:t>Preparation of environment</a:t>
            </a:r>
            <a:endParaRPr kumimoji="1" lang="ja-JP" altLang="en-US" cap="none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71E5A27-9DDF-4052-842D-7A22B32779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71EE2B-71F2-48B4-BF1C-E4F40D156B31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6790D2-E27B-4B12-9611-2A7D474D0C6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Copyright© 2014 IGEL Co.,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712000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4418" y="0"/>
            <a:ext cx="9023349" cy="1143000"/>
          </a:xfrm>
        </p:spPr>
        <p:txBody>
          <a:bodyPr/>
          <a:lstStyle/>
          <a:p>
            <a:r>
              <a:rPr lang="en-CA" altLang="ja-JP" dirty="0"/>
              <a:t>Preparation of environment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9376" y="1052736"/>
            <a:ext cx="10585176" cy="4968552"/>
          </a:xfrm>
        </p:spPr>
        <p:txBody>
          <a:bodyPr/>
          <a:lstStyle/>
          <a:p>
            <a:r>
              <a:rPr kumimoji="1" lang="en-CA" altLang="ja-JP" sz="2400" dirty="0"/>
              <a:t>Renesas R-Car M3 </a:t>
            </a:r>
            <a:r>
              <a:rPr lang="en-US" altLang="ja-JP" dirty="0"/>
              <a:t>(R8J77960(</a:t>
            </a:r>
            <a:r>
              <a:rPr lang="en-US" altLang="ja-JP" dirty="0" err="1"/>
              <a:t>SiP</a:t>
            </a:r>
            <a:r>
              <a:rPr lang="en-US" altLang="ja-JP" dirty="0"/>
              <a:t>))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ja-JP" dirty="0"/>
              <a:t>Arm Cortex A-57 dual,53 quad, -R7 Dual Lock-Step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ja-JP" dirty="0"/>
              <a:t>IMG </a:t>
            </a:r>
            <a:r>
              <a:rPr lang="en-US" altLang="ja-JP" dirty="0" err="1"/>
              <a:t>PowerVR</a:t>
            </a:r>
            <a:r>
              <a:rPr lang="en-US" altLang="ja-JP" dirty="0"/>
              <a:t> Series6XT GX6250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ja-JP" dirty="0"/>
              <a:t>Memory controller for LPDDR4-SDRAM 32bit bus 2ch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ja-JP" dirty="0"/>
              <a:t>3 channels Display Output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ja-JP" dirty="0"/>
              <a:t>8 channels Video Input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ja-JP" dirty="0"/>
              <a:t>USB3.0 and USB2.0(OTG) interfaces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ja-JP" dirty="0"/>
              <a:t>PCI Express Interfaces</a:t>
            </a:r>
          </a:p>
          <a:p>
            <a:pPr lvl="1">
              <a:buFont typeface="Wingdings" panose="05000000000000000000" pitchFamily="2" charset="2"/>
              <a:buChar char="n"/>
            </a:pP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endParaRPr lang="en-US" altLang="ja-JP" dirty="0"/>
          </a:p>
          <a:p>
            <a:pPr marL="457200" lvl="1" indent="0">
              <a:buNone/>
            </a:pP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endParaRPr kumimoji="1" lang="en-CA" altLang="ja-JP" dirty="0"/>
          </a:p>
          <a:p>
            <a:pPr marL="0" indent="0">
              <a:buNone/>
            </a:pPr>
            <a:r>
              <a:rPr kumimoji="1" lang="en-CA" altLang="ja-JP" sz="2400" dirty="0"/>
              <a:t>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8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dirty="0"/>
              <a:t>Copyright© 2018 IGEL Co., Ltd. All Rights Reserved.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81555760-387B-4528-9FBE-FF5518CCCF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9029" y="1575048"/>
            <a:ext cx="3728571" cy="299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160232"/>
      </p:ext>
    </p:extLst>
  </p:cSld>
  <p:clrMapOvr>
    <a:masterClrMapping/>
  </p:clrMapOvr>
</p:sld>
</file>

<file path=ppt/theme/theme1.xml><?xml version="1.0" encoding="utf-8"?>
<a:theme xmlns:a="http://schemas.openxmlformats.org/drawingml/2006/main" name="igel2006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igel2006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gel2006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gel2006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el2006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el2006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el2006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el2006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el2006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el2006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FF"/>
        </a:accent1>
        <a:accent2>
          <a:srgbClr val="FF3300"/>
        </a:accent2>
        <a:accent3>
          <a:srgbClr val="FFFFFF"/>
        </a:accent3>
        <a:accent4>
          <a:srgbClr val="000000"/>
        </a:accent4>
        <a:accent5>
          <a:srgbClr val="AAE2FF"/>
        </a:accent5>
        <a:accent6>
          <a:srgbClr val="E72D00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GEL PowerPoint Template.pptx" id="{28EFB931-525A-4701-ACE8-4235931DCE46}" vid="{86EEF9E4-9F28-484A-A606-E1105F210BBC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IGEL PowerPoint Template</Template>
  <TotalTime>39379</TotalTime>
  <Words>1453</Words>
  <Application>Microsoft Office PowerPoint</Application>
  <PresentationFormat>ワイド画面</PresentationFormat>
  <Paragraphs>244</Paragraphs>
  <Slides>30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30</vt:i4>
      </vt:variant>
    </vt:vector>
  </HeadingPairs>
  <TitlesOfParts>
    <vt:vector size="37" baseType="lpstr">
      <vt:lpstr>ＭＳ Ｐゴシック</vt:lpstr>
      <vt:lpstr>ＭＳ Ｐ明朝</vt:lpstr>
      <vt:lpstr>メイリオ</vt:lpstr>
      <vt:lpstr>Arial</vt:lpstr>
      <vt:lpstr>Times New Roman</vt:lpstr>
      <vt:lpstr>Wingdings</vt:lpstr>
      <vt:lpstr>igel2006</vt:lpstr>
      <vt:lpstr>Input Device Interrupt Latency of KVM on ARM using Passthrough</vt:lpstr>
      <vt:lpstr>Who are you?</vt:lpstr>
      <vt:lpstr>Overview</vt:lpstr>
      <vt:lpstr>Introduction</vt:lpstr>
      <vt:lpstr>Introduction</vt:lpstr>
      <vt:lpstr>Introduction</vt:lpstr>
      <vt:lpstr>Introduction</vt:lpstr>
      <vt:lpstr>Preparation of environment</vt:lpstr>
      <vt:lpstr>Preparation of environment</vt:lpstr>
      <vt:lpstr>Preparation of environment</vt:lpstr>
      <vt:lpstr>Preparation of environment</vt:lpstr>
      <vt:lpstr>Preparation of environment</vt:lpstr>
      <vt:lpstr>Preparation of environment</vt:lpstr>
      <vt:lpstr>Preparation of environment</vt:lpstr>
      <vt:lpstr>Preparation of environment</vt:lpstr>
      <vt:lpstr>Implementation for measurement</vt:lpstr>
      <vt:lpstr>Implementation for measurement</vt:lpstr>
      <vt:lpstr>Implementation for measurement</vt:lpstr>
      <vt:lpstr>Implementation for measurement</vt:lpstr>
      <vt:lpstr>Implementation for measurement</vt:lpstr>
      <vt:lpstr>Result</vt:lpstr>
      <vt:lpstr>Result</vt:lpstr>
      <vt:lpstr>Result</vt:lpstr>
      <vt:lpstr>Case study</vt:lpstr>
      <vt:lpstr>Case study</vt:lpstr>
      <vt:lpstr>Case study</vt:lpstr>
      <vt:lpstr>Case study</vt:lpstr>
      <vt:lpstr>Conclusion</vt:lpstr>
      <vt:lpstr>Conclusion</vt:lpstr>
      <vt:lpstr>Title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KVM/ARM for R-Car Gen 3</dc:title>
  <dc:creator>Damian Hobson-Garcia</dc:creator>
  <cp:keywords/>
  <cp:lastModifiedBy>光司 寺西</cp:lastModifiedBy>
  <cp:revision>284</cp:revision>
  <cp:lastPrinted>2012-10-02T08:16:08Z</cp:lastPrinted>
  <dcterms:created xsi:type="dcterms:W3CDTF">2017-08-17T02:33:15Z</dcterms:created>
  <dcterms:modified xsi:type="dcterms:W3CDTF">2018-03-05T01:40:36Z</dcterms:modified>
</cp:coreProperties>
</file>